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65" r:id="rId2"/>
    <p:sldId id="332" r:id="rId3"/>
    <p:sldId id="333" r:id="rId4"/>
    <p:sldId id="493" r:id="rId5"/>
    <p:sldId id="331" r:id="rId6"/>
    <p:sldId id="648" r:id="rId7"/>
    <p:sldId id="651" r:id="rId8"/>
    <p:sldId id="652" r:id="rId9"/>
    <p:sldId id="289" r:id="rId10"/>
    <p:sldId id="334" r:id="rId11"/>
    <p:sldId id="335" r:id="rId12"/>
    <p:sldId id="662" r:id="rId13"/>
    <p:sldId id="674" r:id="rId14"/>
    <p:sldId id="675" r:id="rId15"/>
    <p:sldId id="673" r:id="rId16"/>
    <p:sldId id="676" r:id="rId17"/>
    <p:sldId id="665" r:id="rId18"/>
    <p:sldId id="681" r:id="rId19"/>
    <p:sldId id="682" r:id="rId20"/>
    <p:sldId id="683" r:id="rId21"/>
    <p:sldId id="671" r:id="rId22"/>
    <p:sldId id="679" r:id="rId23"/>
    <p:sldId id="678" r:id="rId24"/>
    <p:sldId id="684" r:id="rId25"/>
    <p:sldId id="680" r:id="rId26"/>
    <p:sldId id="685" r:id="rId27"/>
    <p:sldId id="686" r:id="rId28"/>
    <p:sldId id="666" r:id="rId29"/>
    <p:sldId id="667" r:id="rId30"/>
    <p:sldId id="687" r:id="rId31"/>
    <p:sldId id="688" r:id="rId32"/>
    <p:sldId id="668" r:id="rId33"/>
    <p:sldId id="689" r:id="rId34"/>
    <p:sldId id="690" r:id="rId35"/>
    <p:sldId id="691" r:id="rId36"/>
    <p:sldId id="692" r:id="rId37"/>
    <p:sldId id="669" r:id="rId38"/>
    <p:sldId id="693" r:id="rId39"/>
    <p:sldId id="694" r:id="rId40"/>
    <p:sldId id="670" r:id="rId41"/>
    <p:sldId id="695" r:id="rId42"/>
    <p:sldId id="707" r:id="rId43"/>
    <p:sldId id="696" r:id="rId44"/>
    <p:sldId id="631" r:id="rId45"/>
    <p:sldId id="657" r:id="rId46"/>
    <p:sldId id="658" r:id="rId47"/>
    <p:sldId id="656" r:id="rId48"/>
    <p:sldId id="659" r:id="rId49"/>
    <p:sldId id="702" r:id="rId50"/>
    <p:sldId id="708" r:id="rId51"/>
    <p:sldId id="374" r:id="rId52"/>
    <p:sldId id="338" r:id="rId53"/>
    <p:sldId id="494" r:id="rId54"/>
    <p:sldId id="709" r:id="rId55"/>
    <p:sldId id="512" r:id="rId56"/>
    <p:sldId id="340" r:id="rId57"/>
    <p:sldId id="710" r:id="rId58"/>
    <p:sldId id="336" r:id="rId59"/>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824100"/>
    <a:srgbClr val="F9601B"/>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658" autoAdjust="0"/>
    <p:restoredTop sz="70284" autoAdjust="0"/>
  </p:normalViewPr>
  <p:slideViewPr>
    <p:cSldViewPr snapToGrid="0" showGuides="1">
      <p:cViewPr>
        <p:scale>
          <a:sx n="20" d="100"/>
          <a:sy n="20" d="100"/>
        </p:scale>
        <p:origin x="-1013" y="-158"/>
      </p:cViewPr>
      <p:guideLst>
        <p:guide orient="horz" pos="2153"/>
        <p:guide pos="2872"/>
      </p:guideLst>
    </p:cSldViewPr>
  </p:slideViewPr>
  <p:outlineViewPr>
    <p:cViewPr>
      <p:scale>
        <a:sx n="33" d="100"/>
        <a:sy n="33" d="100"/>
      </p:scale>
      <p:origin x="0" y="13363"/>
    </p:cViewPr>
  </p:outlineViewPr>
  <p:notesTextViewPr>
    <p:cViewPr>
      <p:scale>
        <a:sx n="100" d="100"/>
        <a:sy n="100" d="100"/>
      </p:scale>
      <p:origin x="0" y="0"/>
    </p:cViewPr>
  </p:notesTextViewPr>
  <p:sorterViewPr>
    <p:cViewPr>
      <p:scale>
        <a:sx n="60" d="100"/>
        <a:sy n="60" d="100"/>
      </p:scale>
      <p:origin x="0" y="344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72A665DE-7741-4A6B-B8B7-CDF56EAD4A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26C2BA35-E01D-4B7E-9AEE-96511D4CA4E8}" type="slidenum">
              <a:rPr lang="en-US" smtClean="0"/>
              <a:pPr/>
              <a:t>1</a:t>
            </a:fld>
            <a:endParaRPr lang="en-US" smtClean="0"/>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noFill/>
          <a:ln/>
        </p:spPr>
        <p:txBody>
          <a:bodyPr/>
          <a:lstStyle/>
          <a:p>
            <a:pPr eaLnBrk="1" hangingPunct="1"/>
            <a:r>
              <a:rPr lang="en-US" dirty="0" smtClean="0"/>
              <a:t>After the Taconic Mountains eroded and the Tuscarora spread across the area, a period of orogenic calm followed. Deposition was confined to the broad Central Appalachian Basin (CAB)…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E950239C-FDBD-43A2-BB2C-AC767F21EE9E}" type="slidenum">
              <a:rPr lang="en-US" smtClean="0"/>
              <a:pPr/>
              <a:t>10</a:t>
            </a:fld>
            <a:endParaRPr lang="en-US"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r>
              <a:rPr lang="en-US" dirty="0" smtClean="0"/>
              <a:t>… known as the Catskill foreland basin. The Acadian will be the last “soft” collision before the “hard” collision which will smash Africa into North America and form Pangaea.</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EF54B0B3-AD47-4CEA-AF55-5850A4D6F369}" type="slidenum">
              <a:rPr lang="en-US" smtClean="0"/>
              <a:pPr/>
              <a:t>11</a:t>
            </a:fld>
            <a:endParaRPr lang="en-US"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pPr eaLnBrk="1" hangingPunct="1"/>
            <a:r>
              <a:rPr lang="en-US" dirty="0" smtClean="0"/>
              <a:t>The Acadian occurred just slightly after Canada collided with Greenland and Scandinavia – a collision which formed the Caledonian Mountains in Great Briton, Greenland and Scandinavia. The Avalon terrane collided to the south of the Caledonians, but the collision was a glancing blow rather than head 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a:ln/>
        </p:spPr>
      </p:sp>
      <p:sp>
        <p:nvSpPr>
          <p:cNvPr id="415747" name="Notes Placeholder 2"/>
          <p:cNvSpPr>
            <a:spLocks noGrp="1"/>
          </p:cNvSpPr>
          <p:nvPr>
            <p:ph type="body" idx="1"/>
          </p:nvPr>
        </p:nvSpPr>
        <p:spPr>
          <a:noFill/>
          <a:ln/>
        </p:spPr>
        <p:txBody>
          <a:bodyPr/>
          <a:lstStyle/>
          <a:p>
            <a:r>
              <a:rPr lang="en-US" dirty="0" smtClean="0"/>
              <a:t>Rocks of the Avalon terrain occur throughout Acadia National Park and they have a crudely concentric arrangement with generally younger rocks towards the center of the island. In very general terms, this arrangement formed as plutons diapirically intruded a sequence of older rocks. </a:t>
            </a:r>
          </a:p>
        </p:txBody>
      </p:sp>
      <p:sp>
        <p:nvSpPr>
          <p:cNvPr id="415748" name="Slide Number Placeholder 3"/>
          <p:cNvSpPr>
            <a:spLocks noGrp="1"/>
          </p:cNvSpPr>
          <p:nvPr>
            <p:ph type="sldNum" sz="quarter" idx="5"/>
          </p:nvPr>
        </p:nvSpPr>
        <p:spPr>
          <a:noFill/>
        </p:spPr>
        <p:txBody>
          <a:bodyPr/>
          <a:lstStyle/>
          <a:p>
            <a:fld id="{7478AF85-A08F-44E4-BF83-54768D7ACFD5}"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a:ln/>
        </p:spPr>
      </p:sp>
      <p:sp>
        <p:nvSpPr>
          <p:cNvPr id="416771" name="Notes Placeholder 2"/>
          <p:cNvSpPr>
            <a:spLocks noGrp="1"/>
          </p:cNvSpPr>
          <p:nvPr>
            <p:ph type="body" idx="1"/>
          </p:nvPr>
        </p:nvSpPr>
        <p:spPr>
          <a:noFill/>
          <a:ln/>
        </p:spPr>
        <p:txBody>
          <a:bodyPr/>
          <a:lstStyle/>
          <a:p>
            <a:r>
              <a:rPr lang="en-US" dirty="0" smtClean="0"/>
              <a:t>To visualize what happened, think about the oldest rocks as being like a pizza. </a:t>
            </a:r>
          </a:p>
        </p:txBody>
      </p:sp>
      <p:sp>
        <p:nvSpPr>
          <p:cNvPr id="416772" name="Slide Number Placeholder 3"/>
          <p:cNvSpPr>
            <a:spLocks noGrp="1"/>
          </p:cNvSpPr>
          <p:nvPr>
            <p:ph type="sldNum" sz="quarter" idx="5"/>
          </p:nvPr>
        </p:nvSpPr>
        <p:spPr>
          <a:noFill/>
        </p:spPr>
        <p:txBody>
          <a:bodyPr/>
          <a:lstStyle/>
          <a:p>
            <a:fld id="{14209BAE-6A50-49F0-97C0-1A84A342781A}"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r>
              <a:rPr lang="en-US" dirty="0" smtClean="0"/>
              <a:t>Now push your fist up from underneath such that the pizza domes upward, …</a:t>
            </a:r>
          </a:p>
        </p:txBody>
      </p:sp>
      <p:sp>
        <p:nvSpPr>
          <p:cNvPr id="417796" name="Slide Number Placeholder 3"/>
          <p:cNvSpPr>
            <a:spLocks noGrp="1"/>
          </p:cNvSpPr>
          <p:nvPr>
            <p:ph type="sldNum" sz="quarter" idx="5"/>
          </p:nvPr>
        </p:nvSpPr>
        <p:spPr>
          <a:noFill/>
        </p:spPr>
        <p:txBody>
          <a:bodyPr/>
          <a:lstStyle/>
          <a:p>
            <a:fld id="{A2CC2976-EC5C-498D-9B59-6E07E7847539}"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a:ln/>
        </p:spPr>
      </p:sp>
      <p:sp>
        <p:nvSpPr>
          <p:cNvPr id="418819" name="Notes Placeholder 2"/>
          <p:cNvSpPr>
            <a:spLocks noGrp="1"/>
          </p:cNvSpPr>
          <p:nvPr>
            <p:ph type="body" idx="1"/>
          </p:nvPr>
        </p:nvSpPr>
        <p:spPr>
          <a:noFill/>
          <a:ln/>
        </p:spPr>
        <p:txBody>
          <a:bodyPr/>
          <a:lstStyle/>
          <a:p>
            <a:r>
              <a:rPr lang="en-US" dirty="0" smtClean="0"/>
              <a:t>… and then penetrates the pizza. The older rocks (represented by the pizza), end up surrounding the younger pluton (represented by your fist).</a:t>
            </a:r>
          </a:p>
          <a:p>
            <a:endParaRPr lang="en-US" dirty="0" smtClean="0"/>
          </a:p>
        </p:txBody>
      </p:sp>
      <p:sp>
        <p:nvSpPr>
          <p:cNvPr id="418820" name="Slide Number Placeholder 3"/>
          <p:cNvSpPr>
            <a:spLocks noGrp="1"/>
          </p:cNvSpPr>
          <p:nvPr>
            <p:ph type="sldNum" sz="quarter" idx="5"/>
          </p:nvPr>
        </p:nvSpPr>
        <p:spPr>
          <a:noFill/>
        </p:spPr>
        <p:txBody>
          <a:bodyPr/>
          <a:lstStyle/>
          <a:p>
            <a:fld id="{089946BF-514A-457A-B43A-DC4EDA3D3C10}"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ln/>
        </p:spPr>
      </p:sp>
      <p:sp>
        <p:nvSpPr>
          <p:cNvPr id="419843" name="Notes Placeholder 2"/>
          <p:cNvSpPr>
            <a:spLocks noGrp="1"/>
          </p:cNvSpPr>
          <p:nvPr>
            <p:ph type="body" idx="1"/>
          </p:nvPr>
        </p:nvSpPr>
        <p:spPr>
          <a:noFill/>
          <a:ln/>
        </p:spPr>
        <p:txBody>
          <a:bodyPr/>
          <a:lstStyle/>
          <a:p>
            <a:r>
              <a:rPr lang="en-US" dirty="0" smtClean="0"/>
              <a:t>Although more than one pluton intruded here, the pattern is basically the same.</a:t>
            </a:r>
          </a:p>
        </p:txBody>
      </p:sp>
      <p:sp>
        <p:nvSpPr>
          <p:cNvPr id="419844" name="Slide Number Placeholder 3"/>
          <p:cNvSpPr>
            <a:spLocks noGrp="1"/>
          </p:cNvSpPr>
          <p:nvPr>
            <p:ph type="sldNum" sz="quarter" idx="5"/>
          </p:nvPr>
        </p:nvSpPr>
        <p:spPr>
          <a:noFill/>
        </p:spPr>
        <p:txBody>
          <a:bodyPr/>
          <a:lstStyle/>
          <a:p>
            <a:fld id="{219042DD-0119-4351-967B-7A46EC63A21F}"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ln/>
        </p:spPr>
      </p:sp>
      <p:sp>
        <p:nvSpPr>
          <p:cNvPr id="420867" name="Notes Placeholder 2"/>
          <p:cNvSpPr>
            <a:spLocks noGrp="1"/>
          </p:cNvSpPr>
          <p:nvPr>
            <p:ph type="body" idx="1"/>
          </p:nvPr>
        </p:nvSpPr>
        <p:spPr>
          <a:noFill/>
          <a:ln/>
        </p:spPr>
        <p:txBody>
          <a:bodyPr/>
          <a:lstStyle/>
          <a:p>
            <a:r>
              <a:rPr lang="en-US" dirty="0" smtClean="0"/>
              <a:t>Encircling</a:t>
            </a:r>
            <a:r>
              <a:rPr lang="en-US" baseline="0" dirty="0" smtClean="0"/>
              <a:t> the island are the oldest </a:t>
            </a:r>
            <a:r>
              <a:rPr lang="en-US" dirty="0" smtClean="0"/>
              <a:t>rocks. They</a:t>
            </a:r>
            <a:r>
              <a:rPr lang="en-US" baseline="0" dirty="0" smtClean="0"/>
              <a:t> b</a:t>
            </a:r>
            <a:r>
              <a:rPr lang="en-US" dirty="0" smtClean="0"/>
              <a:t>elong to three main groups, all</a:t>
            </a:r>
            <a:r>
              <a:rPr lang="en-US" baseline="0" dirty="0" smtClean="0"/>
              <a:t> of which are stratified</a:t>
            </a:r>
            <a:r>
              <a:rPr lang="en-US" dirty="0" smtClean="0"/>
              <a:t>. From oldest to youngest they include …</a:t>
            </a:r>
          </a:p>
        </p:txBody>
      </p:sp>
      <p:sp>
        <p:nvSpPr>
          <p:cNvPr id="420868" name="Slide Number Placeholder 3"/>
          <p:cNvSpPr>
            <a:spLocks noGrp="1"/>
          </p:cNvSpPr>
          <p:nvPr>
            <p:ph type="sldNum" sz="quarter" idx="5"/>
          </p:nvPr>
        </p:nvSpPr>
        <p:spPr>
          <a:noFill/>
        </p:spPr>
        <p:txBody>
          <a:bodyPr/>
          <a:lstStyle/>
          <a:p>
            <a:fld id="{EC153024-96C4-4EB5-A376-C0A8A7B2CD01}"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a:ln/>
        </p:spPr>
      </p:sp>
      <p:sp>
        <p:nvSpPr>
          <p:cNvPr id="421891" name="Notes Placeholder 2"/>
          <p:cNvSpPr>
            <a:spLocks noGrp="1"/>
          </p:cNvSpPr>
          <p:nvPr>
            <p:ph type="body" idx="1"/>
          </p:nvPr>
        </p:nvSpPr>
        <p:spPr>
          <a:noFill/>
          <a:ln/>
        </p:spPr>
        <p:txBody>
          <a:bodyPr/>
          <a:lstStyle/>
          <a:p>
            <a:r>
              <a:rPr lang="en-US" dirty="0" smtClean="0"/>
              <a:t>… the Ellsworth Schist …</a:t>
            </a:r>
          </a:p>
        </p:txBody>
      </p:sp>
      <p:sp>
        <p:nvSpPr>
          <p:cNvPr id="421892" name="Slide Number Placeholder 3"/>
          <p:cNvSpPr>
            <a:spLocks noGrp="1"/>
          </p:cNvSpPr>
          <p:nvPr>
            <p:ph type="sldNum" sz="quarter" idx="5"/>
          </p:nvPr>
        </p:nvSpPr>
        <p:spPr>
          <a:noFill/>
        </p:spPr>
        <p:txBody>
          <a:bodyPr/>
          <a:lstStyle/>
          <a:p>
            <a:fld id="{0EE59E97-C47F-427E-B2E9-AA00BBBCA76B}"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a:ln/>
        </p:spPr>
      </p:sp>
      <p:sp>
        <p:nvSpPr>
          <p:cNvPr id="422915" name="Notes Placeholder 2"/>
          <p:cNvSpPr>
            <a:spLocks noGrp="1"/>
          </p:cNvSpPr>
          <p:nvPr>
            <p:ph type="body" idx="1"/>
          </p:nvPr>
        </p:nvSpPr>
        <p:spPr>
          <a:noFill/>
          <a:ln/>
        </p:spPr>
        <p:txBody>
          <a:bodyPr/>
          <a:lstStyle/>
          <a:p>
            <a:r>
              <a:rPr lang="en-US" dirty="0" smtClean="0"/>
              <a:t>… Bar Harbor Formation …</a:t>
            </a:r>
          </a:p>
          <a:p>
            <a:endParaRPr lang="en-US" dirty="0" smtClean="0"/>
          </a:p>
          <a:p>
            <a:endParaRPr lang="en-US" dirty="0" smtClean="0"/>
          </a:p>
        </p:txBody>
      </p:sp>
      <p:sp>
        <p:nvSpPr>
          <p:cNvPr id="422916" name="Slide Number Placeholder 3"/>
          <p:cNvSpPr>
            <a:spLocks noGrp="1"/>
          </p:cNvSpPr>
          <p:nvPr>
            <p:ph type="sldNum" sz="quarter" idx="5"/>
          </p:nvPr>
        </p:nvSpPr>
        <p:spPr>
          <a:noFill/>
        </p:spPr>
        <p:txBody>
          <a:bodyPr/>
          <a:lstStyle/>
          <a:p>
            <a:fld id="{27B909D7-88BF-4BFB-A54B-44B2A0B225A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9066FEB3-74DA-447F-9780-270632E73E5B}" type="slidenum">
              <a:rPr lang="en-US" smtClean="0"/>
              <a:pPr/>
              <a:t>2</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r>
              <a:rPr lang="en-US" dirty="0" smtClean="0"/>
              <a:t>… which lay between the eroded Taconic Mountains to the east and an area of mild uplift, the Cincinnati Arch to the west. Except when sea level was high, the CAB was mostly a closed inlet, surrounded by low land areas, and isolated from the rest of the Tippecanoe sea except for a persistent connection to the Tippecanoe in the deep south that allowed the sea to flow in and out. The climate was hot and dry, so mostly carbonate sediments accumulated in the CAB in the late Silurian, although at the peak of the heat and dryness, hundreds of feet of evaporites also accumulated because of the high evaporation rates.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a:ln/>
        </p:spPr>
      </p:sp>
      <p:sp>
        <p:nvSpPr>
          <p:cNvPr id="423939" name="Notes Placeholder 2"/>
          <p:cNvSpPr>
            <a:spLocks noGrp="1"/>
          </p:cNvSpPr>
          <p:nvPr>
            <p:ph type="body" idx="1"/>
          </p:nvPr>
        </p:nvSpPr>
        <p:spPr>
          <a:noFill/>
          <a:ln/>
        </p:spPr>
        <p:txBody>
          <a:bodyPr/>
          <a:lstStyle/>
          <a:p>
            <a:r>
              <a:rPr lang="en-US" dirty="0" smtClean="0"/>
              <a:t>… and the Cranberry Island Series.</a:t>
            </a:r>
          </a:p>
        </p:txBody>
      </p:sp>
      <p:sp>
        <p:nvSpPr>
          <p:cNvPr id="423940" name="Slide Number Placeholder 3"/>
          <p:cNvSpPr>
            <a:spLocks noGrp="1"/>
          </p:cNvSpPr>
          <p:nvPr>
            <p:ph type="sldNum" sz="quarter" idx="5"/>
          </p:nvPr>
        </p:nvSpPr>
        <p:spPr>
          <a:noFill/>
        </p:spPr>
        <p:txBody>
          <a:bodyPr/>
          <a:lstStyle/>
          <a:p>
            <a:fld id="{E54EDD53-78D2-40D4-9C3C-AE8FFDD43DF1}"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p:spPr>
        <p:txBody>
          <a:bodyPr/>
          <a:lstStyle/>
          <a:p>
            <a:r>
              <a:rPr lang="en-US" dirty="0" smtClean="0"/>
              <a:t>The Ellsworth Schist began as marine mud and ash deposited during the Cambrian on the western margin of the Avalonian plate.</a:t>
            </a:r>
          </a:p>
        </p:txBody>
      </p:sp>
      <p:sp>
        <p:nvSpPr>
          <p:cNvPr id="424964" name="Slide Number Placeholder 3"/>
          <p:cNvSpPr>
            <a:spLocks noGrp="1"/>
          </p:cNvSpPr>
          <p:nvPr>
            <p:ph type="sldNum" sz="quarter" idx="5"/>
          </p:nvPr>
        </p:nvSpPr>
        <p:spPr>
          <a:noFill/>
        </p:spPr>
        <p:txBody>
          <a:bodyPr/>
          <a:lstStyle/>
          <a:p>
            <a:fld id="{3B899838-B0DF-466D-90D9-514850F90D99}"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r>
              <a:rPr lang="en-US" dirty="0" smtClean="0"/>
              <a:t>These sediments where metamorphosed into the contorted folds shown here during the late Cambrian to Early Ordovician – perhaps by the amalgamation of Avalonia into a larger terrane or perhaps by collisional events that were precursors to the Acadian orogeny. The truth is that we just don’t know a lot about Avalonia.</a:t>
            </a:r>
          </a:p>
        </p:txBody>
      </p:sp>
      <p:sp>
        <p:nvSpPr>
          <p:cNvPr id="425988" name="Slide Number Placeholder 3"/>
          <p:cNvSpPr>
            <a:spLocks noGrp="1"/>
          </p:cNvSpPr>
          <p:nvPr>
            <p:ph type="sldNum" sz="quarter" idx="5"/>
          </p:nvPr>
        </p:nvSpPr>
        <p:spPr>
          <a:noFill/>
        </p:spPr>
        <p:txBody>
          <a:bodyPr/>
          <a:lstStyle/>
          <a:p>
            <a:fld id="{D1DA48CF-0FBF-44E7-8D5C-BA4A4B55254D}"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a:ln/>
        </p:spPr>
      </p:sp>
      <p:sp>
        <p:nvSpPr>
          <p:cNvPr id="427011" name="Notes Placeholder 2"/>
          <p:cNvSpPr>
            <a:spLocks noGrp="1"/>
          </p:cNvSpPr>
          <p:nvPr>
            <p:ph type="body" idx="1"/>
          </p:nvPr>
        </p:nvSpPr>
        <p:spPr>
          <a:noFill/>
          <a:ln/>
        </p:spPr>
        <p:txBody>
          <a:bodyPr/>
          <a:lstStyle/>
          <a:p>
            <a:r>
              <a:rPr lang="en-US" dirty="0" smtClean="0"/>
              <a:t>At any rate, uplift and erosion must have followed the metamorphism of the Ellsworth Schist because the Bar Harbor Formation …</a:t>
            </a:r>
          </a:p>
        </p:txBody>
      </p:sp>
      <p:sp>
        <p:nvSpPr>
          <p:cNvPr id="427012" name="Slide Number Placeholder 3"/>
          <p:cNvSpPr>
            <a:spLocks noGrp="1"/>
          </p:cNvSpPr>
          <p:nvPr>
            <p:ph type="sldNum" sz="quarter" idx="5"/>
          </p:nvPr>
        </p:nvSpPr>
        <p:spPr>
          <a:noFill/>
        </p:spPr>
        <p:txBody>
          <a:bodyPr/>
          <a:lstStyle/>
          <a:p>
            <a:fld id="{AFF03630-D3ED-4287-91BF-A3A8B5287CF2}"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a:ln/>
        </p:spPr>
      </p:sp>
      <p:sp>
        <p:nvSpPr>
          <p:cNvPr id="428035" name="Notes Placeholder 2"/>
          <p:cNvSpPr>
            <a:spLocks noGrp="1"/>
          </p:cNvSpPr>
          <p:nvPr>
            <p:ph type="body" idx="1"/>
          </p:nvPr>
        </p:nvSpPr>
        <p:spPr>
          <a:noFill/>
          <a:ln/>
        </p:spPr>
        <p:txBody>
          <a:bodyPr/>
          <a:lstStyle/>
          <a:p>
            <a:r>
              <a:rPr lang="en-US" dirty="0" smtClean="0"/>
              <a:t>… and Cranberry Island Series were deposited unconformably on top of it. </a:t>
            </a:r>
          </a:p>
        </p:txBody>
      </p:sp>
      <p:sp>
        <p:nvSpPr>
          <p:cNvPr id="428036" name="Slide Number Placeholder 3"/>
          <p:cNvSpPr>
            <a:spLocks noGrp="1"/>
          </p:cNvSpPr>
          <p:nvPr>
            <p:ph type="sldNum" sz="quarter" idx="5"/>
          </p:nvPr>
        </p:nvSpPr>
        <p:spPr>
          <a:noFill/>
        </p:spPr>
        <p:txBody>
          <a:bodyPr/>
          <a:lstStyle/>
          <a:p>
            <a:fld id="{061ED7C3-AE54-4B26-8C09-867A0616412E}"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a:ln/>
        </p:spPr>
      </p:sp>
      <p:sp>
        <p:nvSpPr>
          <p:cNvPr id="429059" name="Notes Placeholder 2"/>
          <p:cNvSpPr>
            <a:spLocks noGrp="1"/>
          </p:cNvSpPr>
          <p:nvPr>
            <p:ph type="body" idx="1"/>
          </p:nvPr>
        </p:nvSpPr>
        <p:spPr>
          <a:noFill/>
          <a:ln/>
        </p:spPr>
        <p:txBody>
          <a:bodyPr/>
          <a:lstStyle/>
          <a:p>
            <a:r>
              <a:rPr lang="en-US" dirty="0" smtClean="0"/>
              <a:t>That the Bar Harbor Formation is younger than the metamorphism of the Ellsworth Schist is evident from the fact that the marine strata of the Bar Harbor Formation is largely unaffected by metamorphism and is only slightly tilted. The thinly bedded sandstones and siltstones show graded bedding and may represent turbidites …</a:t>
            </a:r>
          </a:p>
        </p:txBody>
      </p:sp>
      <p:sp>
        <p:nvSpPr>
          <p:cNvPr id="429060" name="Slide Number Placeholder 3"/>
          <p:cNvSpPr>
            <a:spLocks noGrp="1"/>
          </p:cNvSpPr>
          <p:nvPr>
            <p:ph type="sldNum" sz="quarter" idx="5"/>
          </p:nvPr>
        </p:nvSpPr>
        <p:spPr>
          <a:noFill/>
        </p:spPr>
        <p:txBody>
          <a:bodyPr/>
          <a:lstStyle/>
          <a:p>
            <a:fld id="{5BEA822E-4348-4A11-93EE-408A70479265}"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a:ln/>
        </p:spPr>
      </p:sp>
      <p:sp>
        <p:nvSpPr>
          <p:cNvPr id="430083" name="Notes Placeholder 2"/>
          <p:cNvSpPr>
            <a:spLocks noGrp="1"/>
          </p:cNvSpPr>
          <p:nvPr>
            <p:ph type="body" idx="1"/>
          </p:nvPr>
        </p:nvSpPr>
        <p:spPr>
          <a:noFill/>
          <a:ln/>
        </p:spPr>
        <p:txBody>
          <a:bodyPr/>
          <a:lstStyle/>
          <a:p>
            <a:r>
              <a:rPr lang="en-US" dirty="0" smtClean="0"/>
              <a:t>… shed from the Avalon terrane as it uplifted and eroded following the event which metamorphosed the Ellsworth Schist. </a:t>
            </a:r>
          </a:p>
        </p:txBody>
      </p:sp>
      <p:sp>
        <p:nvSpPr>
          <p:cNvPr id="430084" name="Slide Number Placeholder 3"/>
          <p:cNvSpPr>
            <a:spLocks noGrp="1"/>
          </p:cNvSpPr>
          <p:nvPr>
            <p:ph type="sldNum" sz="quarter" idx="5"/>
          </p:nvPr>
        </p:nvSpPr>
        <p:spPr>
          <a:noFill/>
        </p:spPr>
        <p:txBody>
          <a:bodyPr/>
          <a:lstStyle/>
          <a:p>
            <a:fld id="{AEC97784-46AF-44C0-AEC3-6B4F326A0EC5}"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a:ln/>
        </p:spPr>
      </p:sp>
      <p:sp>
        <p:nvSpPr>
          <p:cNvPr id="431107" name="Notes Placeholder 2"/>
          <p:cNvSpPr>
            <a:spLocks noGrp="1"/>
          </p:cNvSpPr>
          <p:nvPr>
            <p:ph type="body" idx="1"/>
          </p:nvPr>
        </p:nvSpPr>
        <p:spPr>
          <a:noFill/>
          <a:ln/>
        </p:spPr>
        <p:txBody>
          <a:bodyPr/>
          <a:lstStyle/>
          <a:p>
            <a:r>
              <a:rPr lang="en-US" dirty="0" smtClean="0"/>
              <a:t>A bit younger than the Bar Harbor Conglomerate (or perhaps the same age) is the Cranberry Island Series, which represents a series of volcanic rocks formed from the subduction of the Iapetus sea floor beneath Avalonia.</a:t>
            </a:r>
          </a:p>
        </p:txBody>
      </p:sp>
      <p:sp>
        <p:nvSpPr>
          <p:cNvPr id="431108" name="Slide Number Placeholder 3"/>
          <p:cNvSpPr>
            <a:spLocks noGrp="1"/>
          </p:cNvSpPr>
          <p:nvPr>
            <p:ph type="sldNum" sz="quarter" idx="5"/>
          </p:nvPr>
        </p:nvSpPr>
        <p:spPr>
          <a:noFill/>
        </p:spPr>
        <p:txBody>
          <a:bodyPr/>
          <a:lstStyle/>
          <a:p>
            <a:fld id="{E3AA206D-F29F-4E90-8A0F-AC092F244D44}"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ln/>
        </p:spPr>
      </p:sp>
      <p:sp>
        <p:nvSpPr>
          <p:cNvPr id="432131" name="Notes Placeholder 2"/>
          <p:cNvSpPr>
            <a:spLocks noGrp="1"/>
          </p:cNvSpPr>
          <p:nvPr>
            <p:ph type="body" idx="1"/>
          </p:nvPr>
        </p:nvSpPr>
        <p:spPr>
          <a:noFill/>
          <a:ln/>
        </p:spPr>
        <p:txBody>
          <a:bodyPr/>
          <a:lstStyle/>
          <a:p>
            <a:r>
              <a:rPr lang="en-US" dirty="0" smtClean="0"/>
              <a:t>As is typical of volcanoes formed by wet melting due to subduction, the magma contained a violent combination of high-silica and high-water content. The explosivity of these early Devonian composite volcanoes is evidenced by their fragmental (pyroclastic) texture.</a:t>
            </a:r>
          </a:p>
        </p:txBody>
      </p:sp>
      <p:sp>
        <p:nvSpPr>
          <p:cNvPr id="432132" name="Slide Number Placeholder 3"/>
          <p:cNvSpPr>
            <a:spLocks noGrp="1"/>
          </p:cNvSpPr>
          <p:nvPr>
            <p:ph type="sldNum" sz="quarter" idx="5"/>
          </p:nvPr>
        </p:nvSpPr>
        <p:spPr>
          <a:noFill/>
        </p:spPr>
        <p:txBody>
          <a:bodyPr/>
          <a:lstStyle/>
          <a:p>
            <a:fld id="{64A6869F-8729-40E0-B1B3-36AE44654B21}"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r>
              <a:rPr lang="en-US" dirty="0" smtClean="0"/>
              <a:t>During the Middle to Late Devonian the trio of older stratified rocks was intruded by a series of plutonic igneous rocks. Highlighted here is the first of the</a:t>
            </a:r>
            <a:r>
              <a:rPr lang="en-US" baseline="0" dirty="0" smtClean="0"/>
              <a:t> plutonic intrusions which is a sill-like body comprised of gabbro and diorite.</a:t>
            </a:r>
            <a:endParaRPr lang="en-US" dirty="0" smtClean="0"/>
          </a:p>
        </p:txBody>
      </p:sp>
      <p:sp>
        <p:nvSpPr>
          <p:cNvPr id="433156" name="Slide Number Placeholder 3"/>
          <p:cNvSpPr>
            <a:spLocks noGrp="1"/>
          </p:cNvSpPr>
          <p:nvPr>
            <p:ph type="sldNum" sz="quarter" idx="5"/>
          </p:nvPr>
        </p:nvSpPr>
        <p:spPr>
          <a:noFill/>
        </p:spPr>
        <p:txBody>
          <a:bodyPr/>
          <a:lstStyle/>
          <a:p>
            <a:fld id="{C83C93D9-F638-493D-9445-D9772CC191AF}"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160D32F2-C413-4E8B-B716-F566D8EF226B}" type="slidenum">
              <a:rPr lang="en-US" smtClean="0"/>
              <a:pPr/>
              <a:t>3</a:t>
            </a:fld>
            <a:endParaRPr lang="en-US" smtClean="0"/>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r>
              <a:rPr lang="en-US" dirty="0" smtClean="0"/>
              <a:t>During orogenic intervals great thicknesses of immature sediment are spread out across vast areas. But during non-orogenic intervals like that which followed the Taconic, most of the formations deposited are thin and their geographic distribution tends to be patchy, limited, and rapid facies changes are common.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r>
              <a:rPr lang="en-US" baseline="0" dirty="0" smtClean="0"/>
              <a:t>Sills are roughly tabular masses of igneous rock that are injected </a:t>
            </a:r>
            <a:r>
              <a:rPr lang="en-US" baseline="0" dirty="0" smtClean="0"/>
              <a:t>between layers </a:t>
            </a:r>
            <a:r>
              <a:rPr lang="en-US" baseline="0" dirty="0" smtClean="0"/>
              <a:t>of stratified rocks. They are typically of mafic composition because mafic magma is fluid enough spread out between </a:t>
            </a:r>
            <a:r>
              <a:rPr lang="en-US" baseline="0" dirty="0" smtClean="0"/>
              <a:t>rock </a:t>
            </a:r>
            <a:r>
              <a:rPr lang="en-US" baseline="0" dirty="0" smtClean="0"/>
              <a:t>layers. They are also typical of an early phase of plutonic activity, because mafic magmas are hot enough to partially melt the base of the crust where they often pond, thereby forming more felsic magmas that will be emplaced as massive plutons at a later time.</a:t>
            </a:r>
            <a:endParaRPr lang="en-US" dirty="0" smtClean="0"/>
          </a:p>
        </p:txBody>
      </p:sp>
      <p:sp>
        <p:nvSpPr>
          <p:cNvPr id="433156" name="Slide Number Placeholder 3"/>
          <p:cNvSpPr>
            <a:spLocks noGrp="1"/>
          </p:cNvSpPr>
          <p:nvPr>
            <p:ph type="sldNum" sz="quarter" idx="5"/>
          </p:nvPr>
        </p:nvSpPr>
        <p:spPr>
          <a:noFill/>
        </p:spPr>
        <p:txBody>
          <a:bodyPr/>
          <a:lstStyle/>
          <a:p>
            <a:fld id="{C83C93D9-F638-493D-9445-D9772CC191AF}"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of the felsic plutons to be emplaced is represented by the Granite of Southwest Harbor. This</a:t>
            </a:r>
            <a:r>
              <a:rPr lang="en-US" baseline="0" dirty="0" smtClean="0"/>
              <a:t> granite is fine-grained, which is typical of small plutons that cool more rapidly than large plutons.</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r>
              <a:rPr lang="en-US" dirty="0" smtClean="0"/>
              <a:t>The much larger pluton that formed</a:t>
            </a:r>
            <a:r>
              <a:rPr lang="en-US" baseline="0" dirty="0" smtClean="0"/>
              <a:t> the Granite of Cadillac Mountain cooled more slowly …</a:t>
            </a:r>
            <a:endParaRPr lang="en-US" dirty="0" smtClean="0"/>
          </a:p>
        </p:txBody>
      </p:sp>
      <p:sp>
        <p:nvSpPr>
          <p:cNvPr id="434180" name="Slide Number Placeholder 3"/>
          <p:cNvSpPr>
            <a:spLocks noGrp="1"/>
          </p:cNvSpPr>
          <p:nvPr>
            <p:ph type="sldNum" sz="quarter" idx="5"/>
          </p:nvPr>
        </p:nvSpPr>
        <p:spPr>
          <a:noFill/>
        </p:spPr>
        <p:txBody>
          <a:bodyPr/>
          <a:lstStyle/>
          <a:p>
            <a:fld id="{04CB6449-869E-44E3-A15C-FD684398F3C1}"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and produced a more coarse-grained</a:t>
            </a:r>
            <a:r>
              <a:rPr lang="en-US" baseline="0" dirty="0" smtClean="0"/>
              <a:t> granite. </a:t>
            </a:r>
            <a:endParaRPr lang="en-US" dirty="0" smtClean="0"/>
          </a:p>
        </p:txBody>
      </p:sp>
      <p:sp>
        <p:nvSpPr>
          <p:cNvPr id="434180" name="Slide Number Placeholder 3"/>
          <p:cNvSpPr>
            <a:spLocks noGrp="1"/>
          </p:cNvSpPr>
          <p:nvPr>
            <p:ph type="sldNum" sz="quarter" idx="5"/>
          </p:nvPr>
        </p:nvSpPr>
        <p:spPr>
          <a:noFill/>
        </p:spPr>
        <p:txBody>
          <a:bodyPr/>
          <a:lstStyle/>
          <a:p>
            <a:fld id="{04CB6449-869E-44E3-A15C-FD684398F3C1}"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forceful intrusion of this massive pluton </a:t>
            </a:r>
            <a:r>
              <a:rPr lang="en-US" dirty="0" smtClean="0"/>
              <a:t>severely fractured the country rocks into jagged blocks…</a:t>
            </a:r>
          </a:p>
          <a:p>
            <a:endParaRPr lang="en-US" dirty="0" smtClean="0"/>
          </a:p>
        </p:txBody>
      </p:sp>
      <p:sp>
        <p:nvSpPr>
          <p:cNvPr id="434180" name="Slide Number Placeholder 3"/>
          <p:cNvSpPr>
            <a:spLocks noGrp="1"/>
          </p:cNvSpPr>
          <p:nvPr>
            <p:ph type="sldNum" sz="quarter" idx="5"/>
          </p:nvPr>
        </p:nvSpPr>
        <p:spPr>
          <a:noFill/>
        </p:spPr>
        <p:txBody>
          <a:bodyPr/>
          <a:lstStyle/>
          <a:p>
            <a:fld id="{04CB6449-869E-44E3-A15C-FD684398F3C1}"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r>
              <a:rPr lang="en-US" dirty="0" smtClean="0"/>
              <a:t>… which sank into the magma while the granitic magma worked its way around the blocks toward the surface.</a:t>
            </a:r>
          </a:p>
          <a:p>
            <a:endParaRPr lang="en-US" dirty="0" smtClean="0"/>
          </a:p>
        </p:txBody>
      </p:sp>
      <p:sp>
        <p:nvSpPr>
          <p:cNvPr id="434180" name="Slide Number Placeholder 3"/>
          <p:cNvSpPr>
            <a:spLocks noGrp="1"/>
          </p:cNvSpPr>
          <p:nvPr>
            <p:ph type="sldNum" sz="quarter" idx="5"/>
          </p:nvPr>
        </p:nvSpPr>
        <p:spPr>
          <a:noFill/>
        </p:spPr>
        <p:txBody>
          <a:bodyPr/>
          <a:lstStyle/>
          <a:p>
            <a:fld id="{04CB6449-869E-44E3-A15C-FD684398F3C1}"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p:cNvSpPr>
            <a:spLocks noGrp="1" noRot="1" noChangeAspect="1" noTextEdit="1"/>
          </p:cNvSpPr>
          <p:nvPr>
            <p:ph type="sldImg"/>
          </p:nvPr>
        </p:nvSpPr>
        <p:spPr>
          <a:ln/>
        </p:spPr>
      </p:sp>
      <p:sp>
        <p:nvSpPr>
          <p:cNvPr id="434179" name="Notes Placeholder 2"/>
          <p:cNvSpPr>
            <a:spLocks noGrp="1"/>
          </p:cNvSpPr>
          <p:nvPr>
            <p:ph type="body" idx="1"/>
          </p:nvPr>
        </p:nvSpPr>
        <p:spPr>
          <a:noFill/>
          <a:ln/>
        </p:spPr>
        <p:txBody>
          <a:bodyPr/>
          <a:lstStyle/>
          <a:p>
            <a:r>
              <a:rPr lang="en-US" dirty="0" smtClean="0"/>
              <a:t>The</a:t>
            </a:r>
            <a:r>
              <a:rPr lang="en-US" baseline="0" dirty="0" smtClean="0"/>
              <a:t> blocks sank, partially melted and accumulated towards the floor of the magma chamber such that the current level of erosion exposes the shatter zone …</a:t>
            </a:r>
            <a:endParaRPr lang="en-US" dirty="0" smtClean="0"/>
          </a:p>
          <a:p>
            <a:endParaRPr lang="en-US" dirty="0" smtClean="0"/>
          </a:p>
        </p:txBody>
      </p:sp>
      <p:sp>
        <p:nvSpPr>
          <p:cNvPr id="434180" name="Slide Number Placeholder 3"/>
          <p:cNvSpPr>
            <a:spLocks noGrp="1"/>
          </p:cNvSpPr>
          <p:nvPr>
            <p:ph type="sldNum" sz="quarter" idx="5"/>
          </p:nvPr>
        </p:nvSpPr>
        <p:spPr>
          <a:noFill/>
        </p:spPr>
        <p:txBody>
          <a:bodyPr/>
          <a:lstStyle/>
          <a:p>
            <a:fld id="{04CB6449-869E-44E3-A15C-FD684398F3C1}"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noFill/>
          <a:ln/>
        </p:spPr>
        <p:txBody>
          <a:bodyPr/>
          <a:lstStyle/>
          <a:p>
            <a:r>
              <a:rPr lang="en-US" dirty="0" smtClean="0"/>
              <a:t>… </a:t>
            </a:r>
            <a:r>
              <a:rPr lang="en-US" baseline="0" dirty="0" smtClean="0"/>
              <a:t>as a ring surrounding the Granite of Cadillac Mountain.</a:t>
            </a:r>
            <a:endParaRPr lang="en-US" dirty="0" smtClean="0"/>
          </a:p>
        </p:txBody>
      </p:sp>
      <p:sp>
        <p:nvSpPr>
          <p:cNvPr id="435204" name="Slide Number Placeholder 3"/>
          <p:cNvSpPr>
            <a:spLocks noGrp="1"/>
          </p:cNvSpPr>
          <p:nvPr>
            <p:ph type="sldNum" sz="quarter" idx="5"/>
          </p:nvPr>
        </p:nvSpPr>
        <p:spPr>
          <a:noFill/>
        </p:spPr>
        <p:txBody>
          <a:bodyPr/>
          <a:lstStyle/>
          <a:p>
            <a:fld id="{F3B4408A-A850-4AAF-A5FE-73CBD4D857C3}"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noFill/>
          <a:ln/>
        </p:spPr>
        <p:txBody>
          <a:bodyPr/>
          <a:lstStyle/>
          <a:p>
            <a:pPr eaLnBrk="1" hangingPunct="1"/>
            <a:r>
              <a:rPr lang="en-US" dirty="0" smtClean="0"/>
              <a:t>This zone of severely shattered, fractured and brecciated rock is up to a mile or more in width and lies between the coarse grained Granite of Cadillac Mountain and the metamorphosed country rock. Angular blocks of diverse rock types are intruded and surrounded by a matrix of granite.</a:t>
            </a:r>
          </a:p>
        </p:txBody>
      </p:sp>
      <p:sp>
        <p:nvSpPr>
          <p:cNvPr id="435204" name="Slide Number Placeholder 3"/>
          <p:cNvSpPr>
            <a:spLocks noGrp="1"/>
          </p:cNvSpPr>
          <p:nvPr>
            <p:ph type="sldNum" sz="quarter" idx="5"/>
          </p:nvPr>
        </p:nvSpPr>
        <p:spPr>
          <a:noFill/>
        </p:spPr>
        <p:txBody>
          <a:bodyPr/>
          <a:lstStyle/>
          <a:p>
            <a:fld id="{F3B4408A-A850-4AAF-A5FE-73CBD4D857C3}"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noFill/>
          <a:ln/>
        </p:spPr>
        <p:txBody>
          <a:bodyPr/>
          <a:lstStyle/>
          <a:p>
            <a:pPr eaLnBrk="1" hangingPunct="1"/>
            <a:r>
              <a:rPr lang="en-US" dirty="0" smtClean="0"/>
              <a:t>Mineralization</a:t>
            </a:r>
            <a:r>
              <a:rPr lang="en-US" baseline="0" dirty="0" smtClean="0"/>
              <a:t> is common in the shatter zone and includes quartz veins, pegmatites and sulfides; however none is of economic value.</a:t>
            </a:r>
            <a:endParaRPr lang="en-US" dirty="0" smtClean="0"/>
          </a:p>
        </p:txBody>
      </p:sp>
      <p:sp>
        <p:nvSpPr>
          <p:cNvPr id="435204" name="Slide Number Placeholder 3"/>
          <p:cNvSpPr>
            <a:spLocks noGrp="1"/>
          </p:cNvSpPr>
          <p:nvPr>
            <p:ph type="sldNum" sz="quarter" idx="5"/>
          </p:nvPr>
        </p:nvSpPr>
        <p:spPr>
          <a:noFill/>
        </p:spPr>
        <p:txBody>
          <a:bodyPr/>
          <a:lstStyle/>
          <a:p>
            <a:fld id="{F3B4408A-A850-4AAF-A5FE-73CBD4D857C3}"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a:ln/>
        </p:spPr>
      </p:sp>
      <p:sp>
        <p:nvSpPr>
          <p:cNvPr id="407555" name="Notes Placeholder 2"/>
          <p:cNvSpPr>
            <a:spLocks noGrp="1"/>
          </p:cNvSpPr>
          <p:nvPr>
            <p:ph type="body" idx="1"/>
          </p:nvPr>
        </p:nvSpPr>
        <p:spPr>
          <a:noFill/>
          <a:ln/>
        </p:spPr>
        <p:txBody>
          <a:bodyPr/>
          <a:lstStyle/>
          <a:p>
            <a:r>
              <a:rPr lang="en-US" dirty="0" smtClean="0"/>
              <a:t>Like the Sauk sea had done before it, the Tippecanoe sea regressed as orogeny was beginning to stir, but this time in the Rheic Ocean … </a:t>
            </a:r>
          </a:p>
        </p:txBody>
      </p:sp>
      <p:sp>
        <p:nvSpPr>
          <p:cNvPr id="407556" name="Slide Number Placeholder 3"/>
          <p:cNvSpPr>
            <a:spLocks noGrp="1"/>
          </p:cNvSpPr>
          <p:nvPr>
            <p:ph type="sldNum" sz="quarter" idx="5"/>
          </p:nvPr>
        </p:nvSpPr>
        <p:spPr>
          <a:noFill/>
        </p:spPr>
        <p:txBody>
          <a:bodyPr/>
          <a:lstStyle/>
          <a:p>
            <a:fld id="{8615590B-9317-4899-B61B-B507BCAAB518}"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r>
              <a:rPr lang="en-US" dirty="0" smtClean="0"/>
              <a:t>The intrusion of the Granite</a:t>
            </a:r>
            <a:r>
              <a:rPr lang="en-US" baseline="0" dirty="0" smtClean="0"/>
              <a:t> of Cadillac Mountain was followed by the Granite of Somesville and several miscellaneous small granite bodies.</a:t>
            </a:r>
            <a:endParaRPr lang="en-US" dirty="0" smtClean="0"/>
          </a:p>
        </p:txBody>
      </p:sp>
      <p:sp>
        <p:nvSpPr>
          <p:cNvPr id="436228" name="Slide Number Placeholder 3"/>
          <p:cNvSpPr>
            <a:spLocks noGrp="1"/>
          </p:cNvSpPr>
          <p:nvPr>
            <p:ph type="sldNum" sz="quarter" idx="5"/>
          </p:nvPr>
        </p:nvSpPr>
        <p:spPr>
          <a:noFill/>
        </p:spPr>
        <p:txBody>
          <a:bodyPr/>
          <a:lstStyle/>
          <a:p>
            <a:fld id="{21D0FD5B-CB4E-4F88-8A7F-9F294FE497A3}"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r>
              <a:rPr lang="en-US" dirty="0" smtClean="0"/>
              <a:t>The origin of all</a:t>
            </a:r>
            <a:r>
              <a:rPr lang="en-US" baseline="0" dirty="0" smtClean="0"/>
              <a:t> this plutonic activity is a little uncertain. The subduction of the Iapetus remnant ocean basin seems a likely candidate, …</a:t>
            </a:r>
            <a:endParaRPr lang="en-US" dirty="0" smtClean="0"/>
          </a:p>
        </p:txBody>
      </p:sp>
      <p:sp>
        <p:nvSpPr>
          <p:cNvPr id="436228" name="Slide Number Placeholder 3"/>
          <p:cNvSpPr>
            <a:spLocks noGrp="1"/>
          </p:cNvSpPr>
          <p:nvPr>
            <p:ph type="sldNum" sz="quarter" idx="5"/>
          </p:nvPr>
        </p:nvSpPr>
        <p:spPr>
          <a:noFill/>
        </p:spPr>
        <p:txBody>
          <a:bodyPr/>
          <a:lstStyle/>
          <a:p>
            <a:fld id="{21D0FD5B-CB4E-4F88-8A7F-9F294FE497A3}"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r>
              <a:rPr lang="en-US" baseline="0" dirty="0" smtClean="0"/>
              <a:t>… but the plutons here are Middle to Late Devonian - about the same as the Acadian Orogeny. Thus most, if not all, of that subduction should already have ended by the time the granite plutons had crystallized.</a:t>
            </a:r>
            <a:endParaRPr lang="en-US" dirty="0" smtClean="0"/>
          </a:p>
        </p:txBody>
      </p:sp>
      <p:sp>
        <p:nvSpPr>
          <p:cNvPr id="436228" name="Slide Number Placeholder 3"/>
          <p:cNvSpPr>
            <a:spLocks noGrp="1"/>
          </p:cNvSpPr>
          <p:nvPr>
            <p:ph type="sldNum" sz="quarter" idx="5"/>
          </p:nvPr>
        </p:nvSpPr>
        <p:spPr>
          <a:noFill/>
        </p:spPr>
        <p:txBody>
          <a:bodyPr/>
          <a:lstStyle/>
          <a:p>
            <a:fld id="{21D0FD5B-CB4E-4F88-8A7F-9F294FE497A3}"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r>
              <a:rPr lang="en-US" dirty="0" smtClean="0"/>
              <a:t>One idea is that the collision between Avalonia and North</a:t>
            </a:r>
            <a:r>
              <a:rPr lang="en-US" baseline="0" dirty="0" smtClean="0"/>
              <a:t> America compressed and piled-up the intervening rocks to the degree that those at the bottom of the pile were buried deep enough to melt. Collision orogeny like this is generally capable of forming only felsic magma, because the source rocks undergo neither decompression </a:t>
            </a:r>
            <a:r>
              <a:rPr lang="en-US" baseline="0" dirty="0" smtClean="0"/>
              <a:t>nor </a:t>
            </a:r>
            <a:r>
              <a:rPr lang="en-US" baseline="0" dirty="0" smtClean="0"/>
              <a:t>wet melting which are needed to melt more mafic rocks.</a:t>
            </a:r>
            <a:endParaRPr lang="en-US" dirty="0" smtClean="0"/>
          </a:p>
        </p:txBody>
      </p:sp>
      <p:sp>
        <p:nvSpPr>
          <p:cNvPr id="436228" name="Slide Number Placeholder 3"/>
          <p:cNvSpPr>
            <a:spLocks noGrp="1"/>
          </p:cNvSpPr>
          <p:nvPr>
            <p:ph type="sldNum" sz="quarter" idx="5"/>
          </p:nvPr>
        </p:nvSpPr>
        <p:spPr>
          <a:noFill/>
        </p:spPr>
        <p:txBody>
          <a:bodyPr/>
          <a:lstStyle/>
          <a:p>
            <a:fld id="{21D0FD5B-CB4E-4F88-8A7F-9F294FE497A3}"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573FEFF2-0144-4C32-81E7-D78FB74403B4}" type="slidenum">
              <a:rPr lang="en-US" smtClean="0"/>
              <a:pPr/>
              <a:t>44</a:t>
            </a:fld>
            <a:endParaRPr lang="en-US" smtClean="0"/>
          </a:p>
        </p:txBody>
      </p:sp>
      <p:sp>
        <p:nvSpPr>
          <p:cNvPr id="446467" name="Rectangle 2"/>
          <p:cNvSpPr>
            <a:spLocks noGrp="1" noRot="1" noChangeAspect="1" noChangeArrowheads="1" noTextEdit="1"/>
          </p:cNvSpPr>
          <p:nvPr>
            <p:ph type="sldImg"/>
          </p:nvPr>
        </p:nvSpPr>
        <p:spPr>
          <a:ln/>
        </p:spPr>
      </p:sp>
      <p:sp>
        <p:nvSpPr>
          <p:cNvPr id="446468" name="Rectangle 3"/>
          <p:cNvSpPr>
            <a:spLocks noGrp="1" noChangeArrowheads="1"/>
          </p:cNvSpPr>
          <p:nvPr>
            <p:ph type="body" idx="1"/>
          </p:nvPr>
        </p:nvSpPr>
        <p:spPr>
          <a:noFill/>
          <a:ln/>
        </p:spPr>
        <p:txBody>
          <a:bodyPr/>
          <a:lstStyle/>
          <a:p>
            <a:pPr eaLnBrk="1" hangingPunct="1"/>
            <a:r>
              <a:rPr lang="en-US" dirty="0" smtClean="0"/>
              <a:t>Thus I am</a:t>
            </a:r>
            <a:r>
              <a:rPr lang="en-US" baseline="0" dirty="0" smtClean="0"/>
              <a:t> somewhat uncertain regarding the origin of the numerous, eye-catching mafic dikes …</a:t>
            </a: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a:ln/>
        </p:spPr>
      </p:sp>
      <p:sp>
        <p:nvSpPr>
          <p:cNvPr id="44851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that </a:t>
            </a:r>
            <a:r>
              <a:rPr lang="en-US" dirty="0" smtClean="0"/>
              <a:t>crisscross the</a:t>
            </a:r>
            <a:r>
              <a:rPr lang="en-US" baseline="0" dirty="0" smtClean="0"/>
              <a:t> felsic plutons. In most places, like here at Schoodic Point, they are obviously younger than the felsic plutonic rocks, but </a:t>
            </a:r>
            <a:r>
              <a:rPr lang="en-US" baseline="0" dirty="0" smtClean="0"/>
              <a:t>field relationships elsewhere suggest they intruded </a:t>
            </a:r>
            <a:r>
              <a:rPr lang="en-US" u="sng" baseline="0" dirty="0" smtClean="0"/>
              <a:t>throughout</a:t>
            </a:r>
            <a:r>
              <a:rPr lang="en-US" baseline="0" dirty="0" smtClean="0"/>
              <a:t> the period of pluton emplacement. Perhaps they represent the mafic fraction of originally intermediate magmas that fractionated into felsic and mafic components. Alternately, perhaps subduction somehow continued throughout the Acadian. I just don’t know. The dikes are particularly abundant at </a:t>
            </a:r>
            <a:r>
              <a:rPr lang="en-US" dirty="0" smtClean="0"/>
              <a:t>Schoodic Point…</a:t>
            </a:r>
          </a:p>
        </p:txBody>
      </p:sp>
      <p:sp>
        <p:nvSpPr>
          <p:cNvPr id="448516" name="Slide Number Placeholder 3"/>
          <p:cNvSpPr>
            <a:spLocks noGrp="1"/>
          </p:cNvSpPr>
          <p:nvPr>
            <p:ph type="sldNum" sz="quarter" idx="5"/>
          </p:nvPr>
        </p:nvSpPr>
        <p:spPr>
          <a:noFill/>
        </p:spPr>
        <p:txBody>
          <a:bodyPr/>
          <a:lstStyle/>
          <a:p>
            <a:fld id="{DC04263E-CF11-4D1A-B204-E4CEFDAF1F53}"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where wave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p:spPr>
        <p:txBody>
          <a:bodyPr/>
          <a:lstStyle/>
          <a:p>
            <a:r>
              <a:rPr lang="en-US" baseline="0" dirty="0" smtClean="0"/>
              <a:t>… and glacial erosion have left them beautifully exposed. </a:t>
            </a:r>
            <a:endParaRPr lang="en-US" dirty="0" smtClean="0"/>
          </a:p>
        </p:txBody>
      </p:sp>
      <p:sp>
        <p:nvSpPr>
          <p:cNvPr id="449540" name="Slide Number Placeholder 3"/>
          <p:cNvSpPr>
            <a:spLocks noGrp="1"/>
          </p:cNvSpPr>
          <p:nvPr>
            <p:ph type="sldNum" sz="quarter" idx="5"/>
          </p:nvPr>
        </p:nvSpPr>
        <p:spPr>
          <a:noFill/>
        </p:spPr>
        <p:txBody>
          <a:bodyPr/>
          <a:lstStyle/>
          <a:p>
            <a:fld id="{121F6C6E-A84E-44A1-A5E1-394D65F998CE}"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Most of these dikes are diabase – a mafic igneous rock like gabbro and basalt, but not as coarse-grained as gabbro or as fine-grained as basalt. The relatively small quantities of magma here cool quickly, but not as quickly as lava.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2D6946AE-87EC-4C3A-8825-A25E22616E09}" type="slidenum">
              <a:rPr lang="en-US" smtClean="0"/>
              <a:pPr/>
              <a:t>5</a:t>
            </a:fld>
            <a:endParaRPr lang="en-US" smtClean="0"/>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noFill/>
          <a:ln/>
        </p:spPr>
        <p:txBody>
          <a:bodyPr/>
          <a:lstStyle/>
          <a:p>
            <a:pPr eaLnBrk="1" hangingPunct="1"/>
            <a:r>
              <a:rPr lang="en-US" dirty="0" smtClean="0"/>
              <a:t>… whose oceanic crust was subducting beneath the Acadian island arc. The collision of the Avalon terrane will be felt all along the Atlantic margin,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E075650C-E70E-4AF9-8472-7E8ABC4445FD}" type="slidenum">
              <a:rPr lang="en-US" smtClean="0"/>
              <a:pPr/>
              <a:t>50</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r>
              <a:rPr lang="en-US" dirty="0" smtClean="0"/>
              <a:t>Eventually all</a:t>
            </a:r>
            <a:r>
              <a:rPr lang="en-US" baseline="0" dirty="0" smtClean="0"/>
              <a:t> magmatic activity will come to an end as the Avalon Terrane (Avalonia) stops being over-thrust onto the North American continent. </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noFill/>
        </p:spPr>
        <p:txBody>
          <a:bodyPr/>
          <a:lstStyle/>
          <a:p>
            <a:fld id="{F55352CE-D09A-454E-B6DF-93AA6C2294BD}" type="slidenum">
              <a:rPr lang="en-US" smtClean="0"/>
              <a:pPr/>
              <a:t>51</a:t>
            </a:fld>
            <a:endParaRPr lang="en-US" smtClean="0"/>
          </a:p>
        </p:txBody>
      </p:sp>
      <p:sp>
        <p:nvSpPr>
          <p:cNvPr id="451587" name="Rectangle 2"/>
          <p:cNvSpPr>
            <a:spLocks noGrp="1" noRot="1" noChangeAspect="1" noChangeArrowheads="1" noTextEdit="1"/>
          </p:cNvSpPr>
          <p:nvPr>
            <p:ph type="sldImg"/>
          </p:nvPr>
        </p:nvSpPr>
        <p:spPr>
          <a:ln/>
        </p:spPr>
      </p:sp>
      <p:sp>
        <p:nvSpPr>
          <p:cNvPr id="45158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It is important</a:t>
            </a:r>
            <a:r>
              <a:rPr lang="en-US" baseline="0" dirty="0" smtClean="0"/>
              <a:t> to note that the Acadian Orogeny affected the central and southern Appalachians as well as </a:t>
            </a:r>
            <a:r>
              <a:rPr lang="en-US" baseline="0" dirty="0" smtClean="0"/>
              <a:t>in </a:t>
            </a:r>
            <a:r>
              <a:rPr lang="en-US" baseline="0" dirty="0" smtClean="0"/>
              <a:t>New England. Even though the Avalon Terrane is lies buried beneath the sediments of the present continental margin of Virginia and the Carolinas, …</a:t>
            </a: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9FBA2D5D-A126-46A3-A2B7-FA5CB13ACEC0}" type="slidenum">
              <a:rPr lang="en-US" smtClean="0"/>
              <a:pPr/>
              <a:t>52</a:t>
            </a:fld>
            <a:endParaRPr lang="en-US"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r>
              <a:rPr lang="en-US" dirty="0" smtClean="0"/>
              <a:t>… surface evidence of the Acadian does exist.</a:t>
            </a:r>
            <a:r>
              <a:rPr lang="en-US" baseline="0" dirty="0" smtClean="0"/>
              <a:t> That’s because the Acadian (like the Taconic) created foreland basins which filled with </a:t>
            </a:r>
            <a:r>
              <a:rPr lang="en-US" dirty="0" smtClean="0"/>
              <a:t>sediments that record the uplift</a:t>
            </a:r>
            <a:r>
              <a:rPr lang="en-US" baseline="0" dirty="0" smtClean="0"/>
              <a:t> and erosion of the Acadian Mountains. The largest of these is the Catskill Foreland Basin which was connected to </a:t>
            </a:r>
            <a:r>
              <a:rPr lang="en-US" dirty="0" smtClean="0"/>
              <a:t>the Kaskaskia epicontinental sea …</a:t>
            </a:r>
            <a:r>
              <a:rPr lang="en-US" baseline="0" dirty="0" smtClean="0"/>
              <a:t> </a:t>
            </a:r>
            <a:r>
              <a:rPr lang="en-US" dirty="0" smtClean="0"/>
              <a:t/>
            </a:r>
            <a:br>
              <a:rPr lang="en-US" dirty="0" smtClean="0"/>
            </a:b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which </a:t>
            </a:r>
            <a:r>
              <a:rPr lang="en-US" baseline="0" dirty="0" smtClean="0"/>
              <a:t>covered m</a:t>
            </a:r>
            <a:r>
              <a:rPr lang="en-US" dirty="0" smtClean="0"/>
              <a:t>ost of North America during the Middle</a:t>
            </a:r>
            <a:r>
              <a:rPr lang="en-US" baseline="0" dirty="0" smtClean="0"/>
              <a:t> to Late Devonian.</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Central Appalachia lay on the equator at the time which</a:t>
            </a:r>
            <a:r>
              <a:rPr lang="en-US" baseline="0" dirty="0" smtClean="0"/>
              <a:t> meant that the Acadian Mountains </a:t>
            </a:r>
            <a:r>
              <a:rPr lang="en-US" baseline="0" dirty="0" smtClean="0"/>
              <a:t>formed </a:t>
            </a:r>
            <a:r>
              <a:rPr lang="en-US" baseline="0" dirty="0" smtClean="0"/>
              <a:t>a rain shadow in the trade wind belt…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creating arid conditions in the foreland basins (and others) which lay to the west. </a:t>
            </a:r>
            <a:r>
              <a:rPr lang="en-US" baseline="0" dirty="0" smtClean="0"/>
              <a:t>Evaporite deposition was common,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noFill/>
        </p:spPr>
        <p:txBody>
          <a:bodyPr/>
          <a:lstStyle/>
          <a:p>
            <a:fld id="{32F3492B-2C47-43B3-B77E-347CC01C56AA}" type="slidenum">
              <a:rPr lang="en-US" smtClean="0"/>
              <a:pPr/>
              <a:t>56</a:t>
            </a:fld>
            <a:endParaRPr lang="en-US" smtClean="0"/>
          </a:p>
        </p:txBody>
      </p:sp>
      <p:sp>
        <p:nvSpPr>
          <p:cNvPr id="454659" name="Rectangle 2"/>
          <p:cNvSpPr>
            <a:spLocks noGrp="1" noRot="1" noChangeAspect="1" noChangeArrowheads="1" noTextEdit="1"/>
          </p:cNvSpPr>
          <p:nvPr>
            <p:ph type="sldImg"/>
          </p:nvPr>
        </p:nvSpPr>
        <p:spPr>
          <a:ln/>
        </p:spPr>
      </p:sp>
      <p:sp>
        <p:nvSpPr>
          <p:cNvPr id="454660"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but the thickest sediment sequences where formed by clastic wedges produced by the erosion of the Acadian Mountains. </a:t>
            </a:r>
            <a:endParaRPr lang="en-US" dirty="0" smtClean="0"/>
          </a:p>
          <a:p>
            <a:pPr eaLnBrk="1" hangingPunct="1"/>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the Mid-Atlantic region the Acadian orogeny </a:t>
            </a:r>
            <a:r>
              <a:rPr lang="en-US" dirty="0" smtClean="0"/>
              <a:t>(like</a:t>
            </a:r>
            <a:r>
              <a:rPr lang="en-US" baseline="0" dirty="0" smtClean="0"/>
              <a:t> the Taconic) </a:t>
            </a:r>
            <a:r>
              <a:rPr lang="en-US" dirty="0" smtClean="0"/>
              <a:t>took </a:t>
            </a:r>
            <a:r>
              <a:rPr lang="en-US" dirty="0" smtClean="0"/>
              <a:t>place in two impacts, one in eastern Pennsylvania, New Jersey and New York</a:t>
            </a:r>
            <a:r>
              <a:rPr lang="en-US" baseline="0" dirty="0" smtClean="0"/>
              <a:t> (producing the Catskill Foreland Basin)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72A665DE-7741-4A6B-B8B7-CDF56EAD4A19}"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4DE1966C-63AB-434D-8834-DA20F67C691E}" type="slidenum">
              <a:rPr lang="en-US" smtClean="0"/>
              <a:pPr/>
              <a:t>58</a:t>
            </a:fld>
            <a:endParaRPr lang="en-US"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r>
              <a:rPr lang="en-US" dirty="0" smtClean="0"/>
              <a:t>… and the second in southern Virginia (producing the Pocono</a:t>
            </a:r>
            <a:r>
              <a:rPr lang="en-US" baseline="0" dirty="0" smtClean="0"/>
              <a:t> Foreland Basin)</a:t>
            </a:r>
            <a:r>
              <a:rPr lang="en-US" dirty="0" smtClean="0"/>
              <a:t>. Each of these basins</a:t>
            </a:r>
            <a:r>
              <a:rPr lang="en-US" baseline="0" dirty="0" smtClean="0"/>
              <a:t> </a:t>
            </a:r>
            <a:r>
              <a:rPr lang="en-US" dirty="0" smtClean="0"/>
              <a:t>filled with a clastic wedge.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1300A19B-C3FB-487C-A18D-8AA6B870E332}" type="slidenum">
              <a:rPr lang="en-US" smtClean="0"/>
              <a:pPr/>
              <a:t>6</a:t>
            </a:fld>
            <a:endParaRPr lang="en-US" smtClean="0"/>
          </a:p>
        </p:txBody>
      </p:sp>
      <p:sp>
        <p:nvSpPr>
          <p:cNvPr id="409603" name="Rectangle 2"/>
          <p:cNvSpPr>
            <a:spLocks noGrp="1" noRot="1" noChangeAspect="1" noChangeArrowheads="1" noTextEdit="1"/>
          </p:cNvSpPr>
          <p:nvPr>
            <p:ph type="sldImg"/>
          </p:nvPr>
        </p:nvSpPr>
        <p:spPr>
          <a:ln/>
        </p:spPr>
      </p:sp>
      <p:sp>
        <p:nvSpPr>
          <p:cNvPr id="409604" name="Rectangle 3"/>
          <p:cNvSpPr>
            <a:spLocks noGrp="1" noChangeArrowheads="1"/>
          </p:cNvSpPr>
          <p:nvPr>
            <p:ph type="body" idx="1"/>
          </p:nvPr>
        </p:nvSpPr>
        <p:spPr>
          <a:noFill/>
          <a:ln/>
        </p:spPr>
        <p:txBody>
          <a:bodyPr/>
          <a:lstStyle/>
          <a:p>
            <a:pPr eaLnBrk="1" hangingPunct="1"/>
            <a:r>
              <a:rPr lang="en-US" dirty="0" smtClean="0"/>
              <a:t>… but of our three Appalachian National Parks, only Acadia will boast exposures of the actual Avalon terrane.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r>
              <a:rPr lang="en-US" dirty="0" smtClean="0"/>
              <a:t>Located along the rugged central coast of Maine, the bulk of Acadia National Park lies on Mount Desert Island, but a portion also falls on the Schoodic Peninsula and a few small islands nearby.</a:t>
            </a:r>
          </a:p>
        </p:txBody>
      </p:sp>
      <p:sp>
        <p:nvSpPr>
          <p:cNvPr id="410628" name="Slide Number Placeholder 3"/>
          <p:cNvSpPr>
            <a:spLocks noGrp="1"/>
          </p:cNvSpPr>
          <p:nvPr>
            <p:ph type="sldNum" sz="quarter" idx="5"/>
          </p:nvPr>
        </p:nvSpPr>
        <p:spPr>
          <a:noFill/>
        </p:spPr>
        <p:txBody>
          <a:bodyPr/>
          <a:lstStyle/>
          <a:p>
            <a:fld id="{DF672632-96D8-47E9-BB21-854B54A7C0B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pPr eaLnBrk="1" hangingPunct="1"/>
            <a:r>
              <a:rPr lang="en-US" dirty="0" smtClean="0"/>
              <a:t>Acadia National Park is not only special for containing a well preserved terrane, it also shows off of some of the best glacial and coastal geology along the entire east coast of North America. Since we are following a chronological sequence here, we’ll look at the glacial and coastal features later. </a:t>
            </a:r>
          </a:p>
        </p:txBody>
      </p:sp>
      <p:sp>
        <p:nvSpPr>
          <p:cNvPr id="411652" name="Slide Number Placeholder 3"/>
          <p:cNvSpPr>
            <a:spLocks noGrp="1"/>
          </p:cNvSpPr>
          <p:nvPr>
            <p:ph type="sldNum" sz="quarter" idx="5"/>
          </p:nvPr>
        </p:nvSpPr>
        <p:spPr>
          <a:noFill/>
        </p:spPr>
        <p:txBody>
          <a:bodyPr/>
          <a:lstStyle/>
          <a:p>
            <a:fld id="{32A57902-2B8A-4520-9DAB-65A4BD7E1F3E}"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E075650C-E70E-4AF9-8472-7E8ABC4445FD}" type="slidenum">
              <a:rPr lang="en-US" smtClean="0"/>
              <a:pPr/>
              <a:t>9</a:t>
            </a:fld>
            <a:endParaRPr lang="en-US"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pPr eaLnBrk="1" hangingPunct="1"/>
            <a:r>
              <a:rPr lang="en-US" dirty="0" smtClean="0"/>
              <a:t>For now let’s focus on the Acadian Orogeny. Like the Taconic orogeny, the Acadian will ramp a terrane up and over the North American foreland, create a major mountain range and yet another foreland basin…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116D6-C0B8-4AD0-9CCF-DBC4E1E1E7A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799AD-7BCA-4C2E-9637-FD5C744852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4357C-8682-4106-8F70-CF867C6DEE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89B94-7B43-43A6-B3F2-F5C4E609D2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514BE-6744-48B9-B068-BB1FF9AFF3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85F48F-960B-4F6E-8B63-4DFB50A2E3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CD9807-6173-4781-BF6B-3A89133B56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AABC0B-7BB3-45CC-A1F0-E9392D17C7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74CD90-6282-4689-974C-CAB0A1A688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C2F2B-A21F-4E7F-9DCA-81C0BA784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5B1C6E-5F21-45D1-9364-D069374720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72432B97-D18E-45E6-B714-AE9F503DDE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3/3b/Eastern_North_American_Paleogeograpy_Middle_Devonian.png"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685800" y="609600"/>
            <a:ext cx="7791450" cy="3209925"/>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144387" name="Picture 3"/>
          <p:cNvPicPr>
            <a:picLocks noChangeAspect="1" noChangeArrowheads="1"/>
          </p:cNvPicPr>
          <p:nvPr/>
        </p:nvPicPr>
        <p:blipFill>
          <a:blip r:embed="rId4"/>
          <a:srcRect/>
          <a:stretch>
            <a:fillRect/>
          </a:stretch>
        </p:blipFill>
        <p:spPr bwMode="auto">
          <a:xfrm>
            <a:off x="0" y="4567238"/>
            <a:ext cx="9144000" cy="2290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02" name="Text Box 4"/>
          <p:cNvSpPr txBox="1">
            <a:spLocks noChangeArrowheads="1"/>
          </p:cNvSpPr>
          <p:nvPr/>
        </p:nvSpPr>
        <p:spPr bwMode="auto">
          <a:xfrm>
            <a:off x="1069975" y="457200"/>
            <a:ext cx="6978650" cy="1384300"/>
          </a:xfrm>
          <a:prstGeom prst="rect">
            <a:avLst/>
          </a:prstGeom>
          <a:noFill/>
          <a:ln w="38100">
            <a:noFill/>
            <a:miter lim="800000"/>
            <a:headEnd/>
            <a:tailEnd/>
          </a:ln>
        </p:spPr>
        <p:txBody>
          <a:bodyPr wrap="none">
            <a:spAutoFit/>
          </a:bodyPr>
          <a:lstStyle/>
          <a:p>
            <a:r>
              <a:rPr lang="en-US">
                <a:solidFill>
                  <a:schemeClr val="tx1"/>
                </a:solidFill>
              </a:rPr>
              <a:t>The Devonian Acadian Orogeny</a:t>
            </a:r>
            <a:br>
              <a:rPr lang="en-US">
                <a:solidFill>
                  <a:schemeClr val="tx1"/>
                </a:solidFill>
              </a:rPr>
            </a:br>
            <a:r>
              <a:rPr lang="en-US">
                <a:solidFill>
                  <a:schemeClr val="tx1"/>
                </a:solidFill>
              </a:rPr>
              <a:t>And Catskill Clastic Wedge</a:t>
            </a:r>
            <a:br>
              <a:rPr lang="en-US">
                <a:solidFill>
                  <a:schemeClr val="tx1"/>
                </a:solidFill>
              </a:rPr>
            </a:br>
            <a:r>
              <a:rPr lang="en-US">
                <a:solidFill>
                  <a:schemeClr val="tx1"/>
                </a:solidFill>
              </a:rPr>
              <a:t>Middle to Late Devonian; 380 - 350 mya </a:t>
            </a:r>
          </a:p>
        </p:txBody>
      </p:sp>
      <p:pic>
        <p:nvPicPr>
          <p:cNvPr id="152579" name="Picture 5"/>
          <p:cNvPicPr>
            <a:picLocks noChangeAspect="1" noChangeArrowheads="1"/>
          </p:cNvPicPr>
          <p:nvPr/>
        </p:nvPicPr>
        <p:blipFill>
          <a:blip r:embed="rId3"/>
          <a:srcRect t="1976"/>
          <a:stretch>
            <a:fillRect/>
          </a:stretch>
        </p:blipFill>
        <p:spPr bwMode="auto">
          <a:xfrm>
            <a:off x="-12700" y="2278063"/>
            <a:ext cx="9144000" cy="2301875"/>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153604" name="Line 4"/>
          <p:cNvSpPr>
            <a:spLocks noChangeShapeType="1"/>
          </p:cNvSpPr>
          <p:nvPr/>
        </p:nvSpPr>
        <p:spPr bwMode="auto">
          <a:xfrm flipH="1" flipV="1">
            <a:off x="1785938" y="3135313"/>
            <a:ext cx="538162" cy="1741487"/>
          </a:xfrm>
          <a:prstGeom prst="line">
            <a:avLst/>
          </a:prstGeom>
          <a:noFill/>
          <a:ln w="38100">
            <a:solidFill>
              <a:srgbClr val="FF0000"/>
            </a:solidFill>
            <a:round/>
            <a:headEnd/>
            <a:tailEnd type="triangle" w="med" len="med"/>
          </a:ln>
        </p:spPr>
        <p:txBody>
          <a:bodyPr/>
          <a:lstStyle/>
          <a:p>
            <a:endParaRPr lang="en-US"/>
          </a:p>
        </p:txBody>
      </p:sp>
      <p:sp>
        <p:nvSpPr>
          <p:cNvPr id="153605" name="Text Box 5"/>
          <p:cNvSpPr txBox="1">
            <a:spLocks noChangeArrowheads="1"/>
          </p:cNvSpPr>
          <p:nvPr/>
        </p:nvSpPr>
        <p:spPr bwMode="auto">
          <a:xfrm>
            <a:off x="0" y="4921250"/>
            <a:ext cx="4559300" cy="523875"/>
          </a:xfrm>
          <a:prstGeom prst="rect">
            <a:avLst/>
          </a:prstGeom>
          <a:noFill/>
          <a:ln w="19050">
            <a:noFill/>
            <a:miter lim="800000"/>
            <a:headEnd/>
            <a:tailEnd/>
          </a:ln>
        </p:spPr>
        <p:txBody>
          <a:bodyPr>
            <a:spAutoFit/>
          </a:bodyPr>
          <a:lstStyle/>
          <a:p>
            <a:pPr>
              <a:spcBef>
                <a:spcPct val="50000"/>
              </a:spcBef>
            </a:pPr>
            <a:r>
              <a:rPr lang="en-US" dirty="0">
                <a:solidFill>
                  <a:srgbClr val="FF0000"/>
                </a:solidFill>
              </a:rPr>
              <a:t>Catskill Foreland Basin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oldredcont"/>
          <p:cNvPicPr>
            <a:picLocks noChangeAspect="1" noChangeArrowheads="1"/>
          </p:cNvPicPr>
          <p:nvPr/>
        </p:nvPicPr>
        <p:blipFill>
          <a:blip r:embed="rId3"/>
          <a:srcRect/>
          <a:stretch>
            <a:fillRect/>
          </a:stretch>
        </p:blipFill>
        <p:spPr bwMode="auto">
          <a:xfrm>
            <a:off x="0" y="457200"/>
            <a:ext cx="914400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geologic map.jpg"/>
          <p:cNvPicPr>
            <a:picLocks noChangeAspect="1"/>
          </p:cNvPicPr>
          <p:nvPr/>
        </p:nvPicPr>
        <p:blipFill>
          <a:blip r:embed="rId3" cstate="print"/>
          <a:srcRect/>
          <a:stretch>
            <a:fillRect/>
          </a:stretch>
        </p:blipFill>
        <p:spPr bwMode="auto">
          <a:xfrm>
            <a:off x="0" y="-225425"/>
            <a:ext cx="9144000" cy="737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geologic map.jpg"/>
          <p:cNvPicPr>
            <a:picLocks noChangeAspect="1"/>
          </p:cNvPicPr>
          <p:nvPr/>
        </p:nvPicPr>
        <p:blipFill>
          <a:blip r:embed="rId3" cstate="print"/>
          <a:srcRect/>
          <a:stretch>
            <a:fillRect/>
          </a:stretch>
        </p:blipFill>
        <p:spPr bwMode="auto">
          <a:xfrm>
            <a:off x="0" y="-225425"/>
            <a:ext cx="9144000" cy="7377113"/>
          </a:xfrm>
          <a:prstGeom prst="rect">
            <a:avLst/>
          </a:prstGeom>
          <a:noFill/>
          <a:ln w="9525">
            <a:noFill/>
            <a:miter lim="800000"/>
            <a:headEnd/>
            <a:tailEnd/>
          </a:ln>
        </p:spPr>
      </p:pic>
      <p:pic>
        <p:nvPicPr>
          <p:cNvPr id="156675" name="Picture 2" descr="Pizza1.tif"/>
          <p:cNvPicPr>
            <a:picLocks noChangeAspect="1"/>
          </p:cNvPicPr>
          <p:nvPr/>
        </p:nvPicPr>
        <p:blipFill>
          <a:blip r:embed="rId4"/>
          <a:srcRect/>
          <a:stretch>
            <a:fillRect/>
          </a:stretch>
        </p:blipFill>
        <p:spPr bwMode="auto">
          <a:xfrm rot="-600000">
            <a:off x="173038" y="173038"/>
            <a:ext cx="60547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geologic map.jpg"/>
          <p:cNvPicPr>
            <a:picLocks noChangeAspect="1"/>
          </p:cNvPicPr>
          <p:nvPr/>
        </p:nvPicPr>
        <p:blipFill>
          <a:blip r:embed="rId3" cstate="print"/>
          <a:srcRect/>
          <a:stretch>
            <a:fillRect/>
          </a:stretch>
        </p:blipFill>
        <p:spPr bwMode="auto">
          <a:xfrm>
            <a:off x="0" y="-225425"/>
            <a:ext cx="9144000" cy="7377113"/>
          </a:xfrm>
          <a:prstGeom prst="rect">
            <a:avLst/>
          </a:prstGeom>
          <a:noFill/>
          <a:ln w="9525">
            <a:noFill/>
            <a:miter lim="800000"/>
            <a:headEnd/>
            <a:tailEnd/>
          </a:ln>
        </p:spPr>
      </p:pic>
      <p:pic>
        <p:nvPicPr>
          <p:cNvPr id="157699" name="Picture 2" descr="Pizza2.tif"/>
          <p:cNvPicPr>
            <a:picLocks noChangeAspect="1"/>
          </p:cNvPicPr>
          <p:nvPr/>
        </p:nvPicPr>
        <p:blipFill>
          <a:blip r:embed="rId4"/>
          <a:srcRect/>
          <a:stretch>
            <a:fillRect/>
          </a:stretch>
        </p:blipFill>
        <p:spPr bwMode="auto">
          <a:xfrm rot="-600000">
            <a:off x="173038" y="173038"/>
            <a:ext cx="60547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geologic map.jpg"/>
          <p:cNvPicPr>
            <a:picLocks noChangeAspect="1"/>
          </p:cNvPicPr>
          <p:nvPr/>
        </p:nvPicPr>
        <p:blipFill>
          <a:blip r:embed="rId3" cstate="print"/>
          <a:srcRect/>
          <a:stretch>
            <a:fillRect/>
          </a:stretch>
        </p:blipFill>
        <p:spPr bwMode="auto">
          <a:xfrm>
            <a:off x="0" y="-225425"/>
            <a:ext cx="9144000" cy="7377113"/>
          </a:xfrm>
          <a:prstGeom prst="rect">
            <a:avLst/>
          </a:prstGeom>
          <a:noFill/>
          <a:ln w="9525">
            <a:noFill/>
            <a:miter lim="800000"/>
            <a:headEnd/>
            <a:tailEnd/>
          </a:ln>
        </p:spPr>
      </p:pic>
      <p:pic>
        <p:nvPicPr>
          <p:cNvPr id="158723" name="Picture 2" descr="Pizza3.tif"/>
          <p:cNvPicPr>
            <a:picLocks noChangeAspect="1"/>
          </p:cNvPicPr>
          <p:nvPr/>
        </p:nvPicPr>
        <p:blipFill>
          <a:blip r:embed="rId4"/>
          <a:srcRect/>
          <a:stretch>
            <a:fillRect/>
          </a:stretch>
        </p:blipFill>
        <p:spPr bwMode="auto">
          <a:xfrm rot="-600000">
            <a:off x="177800" y="174625"/>
            <a:ext cx="6048375" cy="5710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geologic map.jpg"/>
          <p:cNvPicPr>
            <a:picLocks noChangeAspect="1"/>
          </p:cNvPicPr>
          <p:nvPr/>
        </p:nvPicPr>
        <p:blipFill>
          <a:blip r:embed="rId3" cstate="print"/>
          <a:srcRect/>
          <a:stretch>
            <a:fillRect/>
          </a:stretch>
        </p:blipFill>
        <p:spPr bwMode="auto">
          <a:xfrm>
            <a:off x="0" y="-225425"/>
            <a:ext cx="9144000" cy="7377113"/>
          </a:xfrm>
          <a:prstGeom prst="rect">
            <a:avLst/>
          </a:prstGeom>
          <a:noFill/>
          <a:ln w="9525">
            <a:noFill/>
            <a:miter lim="800000"/>
            <a:headEnd/>
            <a:tailEnd/>
          </a:ln>
        </p:spPr>
      </p:pic>
      <p:sp>
        <p:nvSpPr>
          <p:cNvPr id="159747" name="TextBox 2"/>
          <p:cNvSpPr txBox="1">
            <a:spLocks noChangeArrowheads="1"/>
          </p:cNvSpPr>
          <p:nvPr/>
        </p:nvSpPr>
        <p:spPr bwMode="auto">
          <a:xfrm rot="3840745">
            <a:off x="2853532" y="2643981"/>
            <a:ext cx="2906712" cy="523875"/>
          </a:xfrm>
          <a:prstGeom prst="rect">
            <a:avLst/>
          </a:prstGeom>
          <a:noFill/>
          <a:ln w="9525">
            <a:noFill/>
            <a:miter lim="800000"/>
            <a:headEnd/>
            <a:tailEnd/>
          </a:ln>
        </p:spPr>
        <p:txBody>
          <a:bodyPr>
            <a:spAutoFit/>
          </a:bodyPr>
          <a:lstStyle/>
          <a:p>
            <a:r>
              <a:rPr lang="en-US">
                <a:solidFill>
                  <a:schemeClr val="tx1"/>
                </a:solidFill>
              </a:rPr>
              <a:t>YOUNGER</a:t>
            </a:r>
          </a:p>
        </p:txBody>
      </p:sp>
      <p:sp>
        <p:nvSpPr>
          <p:cNvPr id="159748" name="TextBox 4"/>
          <p:cNvSpPr txBox="1">
            <a:spLocks noChangeArrowheads="1"/>
          </p:cNvSpPr>
          <p:nvPr/>
        </p:nvSpPr>
        <p:spPr bwMode="auto">
          <a:xfrm rot="-2311793">
            <a:off x="481013" y="1562100"/>
            <a:ext cx="2108200" cy="523875"/>
          </a:xfrm>
          <a:prstGeom prst="rect">
            <a:avLst/>
          </a:prstGeom>
          <a:noFill/>
          <a:ln w="9525">
            <a:noFill/>
            <a:miter lim="800000"/>
            <a:headEnd/>
            <a:tailEnd/>
          </a:ln>
        </p:spPr>
        <p:txBody>
          <a:bodyPr>
            <a:spAutoFit/>
          </a:bodyPr>
          <a:lstStyle/>
          <a:p>
            <a:r>
              <a:rPr lang="en-US">
                <a:solidFill>
                  <a:schemeClr val="tx1"/>
                </a:solidFill>
              </a:rPr>
              <a:t>OLDER</a:t>
            </a:r>
          </a:p>
        </p:txBody>
      </p:sp>
      <p:sp>
        <p:nvSpPr>
          <p:cNvPr id="159749" name="TextBox 6"/>
          <p:cNvSpPr txBox="1">
            <a:spLocks noChangeArrowheads="1"/>
          </p:cNvSpPr>
          <p:nvPr/>
        </p:nvSpPr>
        <p:spPr bwMode="auto">
          <a:xfrm rot="21107865">
            <a:off x="2423045" y="5427436"/>
            <a:ext cx="2109788" cy="522288"/>
          </a:xfrm>
          <a:prstGeom prst="rect">
            <a:avLst/>
          </a:prstGeom>
          <a:noFill/>
          <a:ln w="9525">
            <a:noFill/>
            <a:miter lim="800000"/>
            <a:headEnd/>
            <a:tailEnd/>
          </a:ln>
        </p:spPr>
        <p:txBody>
          <a:bodyPr>
            <a:spAutoFit/>
          </a:bodyPr>
          <a:lstStyle/>
          <a:p>
            <a:r>
              <a:rPr lang="en-US" dirty="0">
                <a:solidFill>
                  <a:schemeClr val="tx1"/>
                </a:solidFill>
              </a:rPr>
              <a:t>OLDER</a:t>
            </a:r>
          </a:p>
        </p:txBody>
      </p:sp>
      <p:sp>
        <p:nvSpPr>
          <p:cNvPr id="159750" name="TextBox 7"/>
          <p:cNvSpPr txBox="1">
            <a:spLocks noChangeArrowheads="1"/>
          </p:cNvSpPr>
          <p:nvPr/>
        </p:nvSpPr>
        <p:spPr bwMode="auto">
          <a:xfrm rot="2503099">
            <a:off x="4149725" y="1028700"/>
            <a:ext cx="2108200" cy="523875"/>
          </a:xfrm>
          <a:prstGeom prst="rect">
            <a:avLst/>
          </a:prstGeom>
          <a:noFill/>
          <a:ln w="9525">
            <a:noFill/>
            <a:miter lim="800000"/>
            <a:headEnd/>
            <a:tailEnd/>
          </a:ln>
        </p:spPr>
        <p:txBody>
          <a:bodyPr>
            <a:spAutoFit/>
          </a:bodyPr>
          <a:lstStyle/>
          <a:p>
            <a:r>
              <a:rPr lang="en-US">
                <a:solidFill>
                  <a:schemeClr val="tx1"/>
                </a:solidFill>
              </a:rPr>
              <a:t>OLDER</a:t>
            </a:r>
          </a:p>
        </p:txBody>
      </p:sp>
      <p:sp>
        <p:nvSpPr>
          <p:cNvPr id="159751" name="TextBox 8"/>
          <p:cNvSpPr txBox="1">
            <a:spLocks noChangeArrowheads="1"/>
          </p:cNvSpPr>
          <p:nvPr/>
        </p:nvSpPr>
        <p:spPr bwMode="auto">
          <a:xfrm rot="-1943909">
            <a:off x="741363" y="1914525"/>
            <a:ext cx="2906712" cy="523875"/>
          </a:xfrm>
          <a:prstGeom prst="rect">
            <a:avLst/>
          </a:prstGeom>
          <a:noFill/>
          <a:ln w="9525">
            <a:noFill/>
            <a:miter lim="800000"/>
            <a:headEnd/>
            <a:tailEnd/>
          </a:ln>
        </p:spPr>
        <p:txBody>
          <a:bodyPr>
            <a:spAutoFit/>
          </a:bodyPr>
          <a:lstStyle/>
          <a:p>
            <a:r>
              <a:rPr lang="en-US" dirty="0">
                <a:solidFill>
                  <a:schemeClr val="tx1"/>
                </a:solidFill>
              </a:rPr>
              <a:t>YOUNG</a:t>
            </a:r>
          </a:p>
        </p:txBody>
      </p:sp>
      <p:sp>
        <p:nvSpPr>
          <p:cNvPr id="159752" name="TextBox 9"/>
          <p:cNvSpPr txBox="1">
            <a:spLocks noChangeArrowheads="1"/>
          </p:cNvSpPr>
          <p:nvPr/>
        </p:nvSpPr>
        <p:spPr bwMode="auto">
          <a:xfrm rot="-1327831">
            <a:off x="1068388" y="2851150"/>
            <a:ext cx="2906712" cy="523875"/>
          </a:xfrm>
          <a:prstGeom prst="rect">
            <a:avLst/>
          </a:prstGeom>
          <a:noFill/>
          <a:ln w="9525">
            <a:noFill/>
            <a:miter lim="800000"/>
            <a:headEnd/>
            <a:tailEnd/>
          </a:ln>
        </p:spPr>
        <p:txBody>
          <a:bodyPr>
            <a:spAutoFit/>
          </a:bodyPr>
          <a:lstStyle/>
          <a:p>
            <a:r>
              <a:rPr lang="en-US">
                <a:solidFill>
                  <a:schemeClr val="tx1"/>
                </a:solidFill>
              </a:rPr>
              <a:t>YOUNGEST</a:t>
            </a:r>
          </a:p>
        </p:txBody>
      </p:sp>
      <p:sp>
        <p:nvSpPr>
          <p:cNvPr id="9" name="TextBox 8"/>
          <p:cNvSpPr txBox="1">
            <a:spLocks noChangeArrowheads="1"/>
          </p:cNvSpPr>
          <p:nvPr/>
        </p:nvSpPr>
        <p:spPr bwMode="auto">
          <a:xfrm rot="20865005">
            <a:off x="697820" y="4875440"/>
            <a:ext cx="2906712" cy="523875"/>
          </a:xfrm>
          <a:prstGeom prst="rect">
            <a:avLst/>
          </a:prstGeom>
          <a:noFill/>
          <a:ln w="9525">
            <a:noFill/>
            <a:miter lim="800000"/>
            <a:headEnd/>
            <a:tailEnd/>
          </a:ln>
        </p:spPr>
        <p:txBody>
          <a:bodyPr>
            <a:spAutoFit/>
          </a:bodyPr>
          <a:lstStyle/>
          <a:p>
            <a:r>
              <a:rPr lang="en-US" dirty="0">
                <a:solidFill>
                  <a:schemeClr val="tx1"/>
                </a:solidFill>
              </a:rPr>
              <a:t>YOUNG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logic map A all.jpg"/>
          <p:cNvPicPr>
            <a:picLocks noChangeAspect="1"/>
          </p:cNvPicPr>
          <p:nvPr/>
        </p:nvPicPr>
        <p:blipFill>
          <a:blip r:embed="rId3" cstate="print"/>
          <a:stretch>
            <a:fillRect/>
          </a:stretch>
        </p:blipFill>
        <p:spPr>
          <a:xfrm>
            <a:off x="0" y="-228600"/>
            <a:ext cx="9146611" cy="737920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geologic map A Ellsworth.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descr="geologic map A bar.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mapsil"/>
          <p:cNvPicPr>
            <a:picLocks noChangeAspect="1" noChangeArrowheads="1"/>
          </p:cNvPicPr>
          <p:nvPr/>
        </p:nvPicPr>
        <p:blipFill>
          <a:blip r:embed="rId3"/>
          <a:srcRect/>
          <a:stretch>
            <a:fillRect/>
          </a:stretch>
        </p:blipFill>
        <p:spPr bwMode="auto">
          <a:xfrm>
            <a:off x="685800" y="-47625"/>
            <a:ext cx="7924800" cy="690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logic map A Cranberry.jpg"/>
          <p:cNvPicPr>
            <a:picLocks noChangeAspect="1"/>
          </p:cNvPicPr>
          <p:nvPr/>
        </p:nvPicPr>
        <p:blipFill>
          <a:blip r:embed="rId3" cstate="print"/>
          <a:stretch>
            <a:fillRect/>
          </a:stretch>
        </p:blipFill>
        <p:spPr>
          <a:xfrm>
            <a:off x="0" y="-228600"/>
            <a:ext cx="9146611" cy="737920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12" descr="geologic map A Ellsworth.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157704" name="Picture 8" descr="http://www.maine.gov/doc/nrimc/mgs/explore/bedrock/acadia/images/acadia-15a.jpg"/>
          <p:cNvPicPr>
            <a:picLocks noChangeAspect="1" noChangeArrowheads="1"/>
          </p:cNvPicPr>
          <p:nvPr/>
        </p:nvPicPr>
        <p:blipFill>
          <a:blip r:embed="rId4"/>
          <a:srcRect/>
          <a:stretch>
            <a:fillRect/>
          </a:stretch>
        </p:blipFill>
        <p:spPr bwMode="auto">
          <a:xfrm>
            <a:off x="1436688" y="2308225"/>
            <a:ext cx="6245225" cy="2241550"/>
          </a:xfrm>
          <a:prstGeom prst="rect">
            <a:avLst/>
          </a:prstGeom>
          <a:noFill/>
          <a:effectLst>
            <a:outerShdw blurRad="50800" dist="76200" dir="2700000" algn="tl" rotWithShape="0">
              <a:prstClr val="black">
                <a:alpha val="40000"/>
              </a:prstClr>
            </a:outerShdw>
          </a:effectLst>
        </p:spPr>
      </p:pic>
      <p:cxnSp>
        <p:nvCxnSpPr>
          <p:cNvPr id="164868" name="Straight Arrow Connector 7"/>
          <p:cNvCxnSpPr>
            <a:cxnSpLocks noChangeShapeType="1"/>
          </p:cNvCxnSpPr>
          <p:nvPr/>
        </p:nvCxnSpPr>
        <p:spPr bwMode="auto">
          <a:xfrm rot="10800000">
            <a:off x="685800" y="2709863"/>
            <a:ext cx="2700338" cy="588962"/>
          </a:xfrm>
          <a:prstGeom prst="straightConnector1">
            <a:avLst/>
          </a:prstGeom>
          <a:noFill/>
          <a:ln w="38100" algn="ctr">
            <a:solidFill>
              <a:srgbClr val="FF0000"/>
            </a:solidFill>
            <a:round/>
            <a:headEnd/>
            <a:tailEnd type="arrow" w="med" len="med"/>
          </a:ln>
        </p:spPr>
      </p:cxnSp>
      <p:cxnSp>
        <p:nvCxnSpPr>
          <p:cNvPr id="164869" name="Straight Arrow Connector 9"/>
          <p:cNvCxnSpPr>
            <a:cxnSpLocks noChangeShapeType="1"/>
          </p:cNvCxnSpPr>
          <p:nvPr/>
        </p:nvCxnSpPr>
        <p:spPr bwMode="auto">
          <a:xfrm rot="16200000" flipV="1">
            <a:off x="1899445" y="1789906"/>
            <a:ext cx="2068512" cy="904875"/>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9" descr="geologic map A Ellsworth.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3" name="Picture 2" descr="Acadia 12NPS"/>
          <p:cNvPicPr>
            <a:picLocks noChangeAspect="1" noChangeArrowheads="1"/>
          </p:cNvPicPr>
          <p:nvPr/>
        </p:nvPicPr>
        <p:blipFill>
          <a:blip r:embed="rId4"/>
          <a:srcRect/>
          <a:stretch>
            <a:fillRect/>
          </a:stretch>
        </p:blipFill>
        <p:spPr bwMode="auto">
          <a:xfrm>
            <a:off x="1981197" y="2280557"/>
            <a:ext cx="6162068" cy="4033158"/>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5" name="TextBox 2"/>
          <p:cNvSpPr txBox="1">
            <a:spLocks noChangeArrowheads="1"/>
          </p:cNvSpPr>
          <p:nvPr/>
        </p:nvSpPr>
        <p:spPr bwMode="auto">
          <a:xfrm>
            <a:off x="1962150" y="5467350"/>
            <a:ext cx="6169025" cy="461963"/>
          </a:xfrm>
          <a:prstGeom prst="rect">
            <a:avLst/>
          </a:prstGeom>
          <a:noFill/>
          <a:ln w="9525">
            <a:noFill/>
            <a:miter lim="800000"/>
            <a:headEnd/>
            <a:tailEnd/>
          </a:ln>
        </p:spPr>
        <p:txBody>
          <a:bodyPr>
            <a:spAutoFit/>
          </a:bodyPr>
          <a:lstStyle/>
          <a:p>
            <a:pPr>
              <a:defRPr/>
            </a:pPr>
            <a:r>
              <a:rPr lang="en-US" sz="2400" dirty="0">
                <a:effectLst>
                  <a:outerShdw blurRad="38100" dist="38100" dir="2700000" algn="tl">
                    <a:srgbClr val="000000">
                      <a:alpha val="43137"/>
                    </a:srgbClr>
                  </a:outerShdw>
                </a:effectLst>
              </a:rPr>
              <a:t>Ellsworth Schist</a:t>
            </a:r>
          </a:p>
        </p:txBody>
      </p:sp>
      <p:cxnSp>
        <p:nvCxnSpPr>
          <p:cNvPr id="165893" name="Straight Arrow Connector 7"/>
          <p:cNvCxnSpPr>
            <a:cxnSpLocks noChangeShapeType="1"/>
          </p:cNvCxnSpPr>
          <p:nvPr/>
        </p:nvCxnSpPr>
        <p:spPr bwMode="auto">
          <a:xfrm rot="10800000">
            <a:off x="685800" y="2709863"/>
            <a:ext cx="2700338" cy="588962"/>
          </a:xfrm>
          <a:prstGeom prst="straightConnector1">
            <a:avLst/>
          </a:prstGeom>
          <a:noFill/>
          <a:ln w="38100" algn="ctr">
            <a:solidFill>
              <a:srgbClr val="FF0000"/>
            </a:solidFill>
            <a:round/>
            <a:headEnd/>
            <a:tailEnd type="arrow" w="med" len="med"/>
          </a:ln>
        </p:spPr>
      </p:cxnSp>
      <p:cxnSp>
        <p:nvCxnSpPr>
          <p:cNvPr id="165894" name="Straight Arrow Connector 8"/>
          <p:cNvCxnSpPr>
            <a:cxnSpLocks noChangeShapeType="1"/>
          </p:cNvCxnSpPr>
          <p:nvPr/>
        </p:nvCxnSpPr>
        <p:spPr bwMode="auto">
          <a:xfrm rot="16200000" flipV="1">
            <a:off x="1899445" y="1789906"/>
            <a:ext cx="2068512" cy="904875"/>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www.maine.gov/doc/nrimc/mgs/explore/bedrock/acadia/images/acadia-15b.jpg"/>
          <p:cNvPicPr>
            <a:picLocks noChangeAspect="1" noChangeArrowheads="1"/>
          </p:cNvPicPr>
          <p:nvPr/>
        </p:nvPicPr>
        <p:blipFill>
          <a:blip r:embed="rId3"/>
          <a:srcRect/>
          <a:stretch>
            <a:fillRect/>
          </a:stretch>
        </p:blipFill>
        <p:spPr bwMode="auto">
          <a:xfrm>
            <a:off x="1230313" y="2224088"/>
            <a:ext cx="6657975" cy="2409825"/>
          </a:xfrm>
          <a:prstGeom prst="rect">
            <a:avLst/>
          </a:prstGeom>
          <a:noFill/>
          <a:ln w="9525">
            <a:noFill/>
            <a:miter lim="800000"/>
            <a:headEnd/>
            <a:tailEnd/>
          </a:ln>
        </p:spPr>
      </p:pic>
      <p:pic>
        <p:nvPicPr>
          <p:cNvPr id="166915" name="Picture 6" descr="geologic map A bar.jpg"/>
          <p:cNvPicPr>
            <a:picLocks noChangeAspect="1"/>
          </p:cNvPicPr>
          <p:nvPr/>
        </p:nvPicPr>
        <p:blipFill>
          <a:blip r:embed="rId4"/>
          <a:srcRect/>
          <a:stretch>
            <a:fillRect/>
          </a:stretch>
        </p:blipFill>
        <p:spPr bwMode="auto">
          <a:xfrm>
            <a:off x="0" y="-228600"/>
            <a:ext cx="9147175" cy="737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logic map A Cranberry.jpg"/>
          <p:cNvPicPr>
            <a:picLocks noChangeAspect="1"/>
          </p:cNvPicPr>
          <p:nvPr/>
        </p:nvPicPr>
        <p:blipFill>
          <a:blip r:embed="rId3" cstate="print"/>
          <a:stretch>
            <a:fillRect/>
          </a:stretch>
        </p:blipFill>
        <p:spPr>
          <a:xfrm>
            <a:off x="0" y="-228600"/>
            <a:ext cx="9146611" cy="737920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6" descr="geologic map A bar.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6" name="Picture 2" descr="http://www.maine.gov/doc/nrimc/mgs/explore/bedrock/acadia/images/acadia-3.jpg"/>
          <p:cNvPicPr>
            <a:picLocks noChangeAspect="1" noChangeArrowheads="1"/>
          </p:cNvPicPr>
          <p:nvPr/>
        </p:nvPicPr>
        <p:blipFill>
          <a:blip r:embed="rId4"/>
          <a:srcRect/>
          <a:stretch>
            <a:fillRect/>
          </a:stretch>
        </p:blipFill>
        <p:spPr bwMode="auto">
          <a:xfrm>
            <a:off x="322943" y="1195162"/>
            <a:ext cx="4236357" cy="3177268"/>
          </a:xfrm>
          <a:prstGeom prst="rect">
            <a:avLst/>
          </a:prstGeom>
          <a:noFill/>
          <a:ln w="9525">
            <a:noFill/>
            <a:miter lim="800000"/>
            <a:headEnd/>
            <a:tailEnd/>
          </a:ln>
          <a:effectLst>
            <a:outerShdw blurRad="50800" dist="88900" dir="2700000" algn="tl" rotWithShape="0">
              <a:prstClr val="black">
                <a:alpha val="40000"/>
              </a:prstClr>
            </a:outerShdw>
          </a:effectLst>
          <a:scene3d>
            <a:camera prst="orthographicFront"/>
            <a:lightRig rig="threePt" dir="t"/>
          </a:scene3d>
          <a:sp3d>
            <a:bevelT/>
          </a:sp3d>
        </p:spPr>
      </p:pic>
      <p:sp>
        <p:nvSpPr>
          <p:cNvPr id="5" name="TextBox 2"/>
          <p:cNvSpPr txBox="1">
            <a:spLocks noChangeArrowheads="1"/>
          </p:cNvSpPr>
          <p:nvPr/>
        </p:nvSpPr>
        <p:spPr bwMode="auto">
          <a:xfrm>
            <a:off x="0" y="3965575"/>
            <a:ext cx="4757738" cy="461963"/>
          </a:xfrm>
          <a:prstGeom prst="rect">
            <a:avLst/>
          </a:prstGeom>
          <a:noFill/>
          <a:ln w="9525">
            <a:noFill/>
            <a:miter lim="800000"/>
            <a:headEnd/>
            <a:tailEnd/>
          </a:ln>
        </p:spPr>
        <p:txBody>
          <a:bodyPr>
            <a:spAutoFit/>
          </a:bodyPr>
          <a:lstStyle/>
          <a:p>
            <a:pPr>
              <a:defRPr/>
            </a:pPr>
            <a:r>
              <a:rPr lang="en-US" sz="2400" dirty="0">
                <a:effectLst>
                  <a:outerShdw blurRad="38100" dist="38100" dir="2700000" algn="tl">
                    <a:srgbClr val="000000">
                      <a:alpha val="43137"/>
                    </a:srgbClr>
                  </a:outerShdw>
                </a:effectLst>
              </a:rPr>
              <a:t>Bar Harbor Formation</a:t>
            </a:r>
          </a:p>
        </p:txBody>
      </p:sp>
      <p:cxnSp>
        <p:nvCxnSpPr>
          <p:cNvPr id="168965" name="Straight Arrow Connector 7"/>
          <p:cNvCxnSpPr>
            <a:cxnSpLocks noChangeShapeType="1"/>
          </p:cNvCxnSpPr>
          <p:nvPr/>
        </p:nvCxnSpPr>
        <p:spPr bwMode="auto">
          <a:xfrm flipV="1">
            <a:off x="2438400" y="1993900"/>
            <a:ext cx="3035300" cy="698500"/>
          </a:xfrm>
          <a:prstGeom prst="straightConnector1">
            <a:avLst/>
          </a:prstGeom>
          <a:noFill/>
          <a:ln w="38100" algn="ctr">
            <a:solidFill>
              <a:srgbClr val="FF0000"/>
            </a:solidFill>
            <a:round/>
            <a:headEnd/>
            <a:tailEnd type="arrow" w="med" len="med"/>
          </a:ln>
        </p:spPr>
      </p:cxnSp>
      <p:cxnSp>
        <p:nvCxnSpPr>
          <p:cNvPr id="168966" name="Straight Arrow Connector 8"/>
          <p:cNvCxnSpPr>
            <a:cxnSpLocks noChangeShapeType="1"/>
          </p:cNvCxnSpPr>
          <p:nvPr/>
        </p:nvCxnSpPr>
        <p:spPr bwMode="auto">
          <a:xfrm rot="5400000" flipH="1" flipV="1">
            <a:off x="2292350" y="844550"/>
            <a:ext cx="2019300" cy="1676400"/>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6" descr="geologic map A bar.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517122" name="Picture 2" descr="http://www.maine.gov/doc/nrimc/mgs/explore/bedrock/acadia/images/acadia-15b.jpg"/>
          <p:cNvPicPr>
            <a:picLocks noChangeAspect="1" noChangeArrowheads="1"/>
          </p:cNvPicPr>
          <p:nvPr/>
        </p:nvPicPr>
        <p:blipFill>
          <a:blip r:embed="rId4"/>
          <a:srcRect/>
          <a:stretch>
            <a:fillRect/>
          </a:stretch>
        </p:blipFill>
        <p:spPr bwMode="auto">
          <a:xfrm>
            <a:off x="0" y="2224088"/>
            <a:ext cx="6657975" cy="2409825"/>
          </a:xfrm>
          <a:prstGeom prst="rect">
            <a:avLst/>
          </a:prstGeom>
          <a:noFill/>
          <a:effectLst>
            <a:outerShdw blurRad="50800" dist="76200" dir="2700000" algn="tl" rotWithShape="0">
              <a:prstClr val="black">
                <a:alpha val="40000"/>
              </a:prstClr>
            </a:outerShdw>
          </a:effectLst>
        </p:spPr>
      </p:pic>
      <p:sp>
        <p:nvSpPr>
          <p:cNvPr id="169988" name="TextBox 2"/>
          <p:cNvSpPr txBox="1">
            <a:spLocks noChangeArrowheads="1"/>
          </p:cNvSpPr>
          <p:nvPr/>
        </p:nvSpPr>
        <p:spPr bwMode="auto">
          <a:xfrm>
            <a:off x="-215900" y="4041775"/>
            <a:ext cx="3124200" cy="461963"/>
          </a:xfrm>
          <a:prstGeom prst="rect">
            <a:avLst/>
          </a:prstGeom>
          <a:noFill/>
          <a:ln w="9525">
            <a:noFill/>
            <a:miter lim="800000"/>
            <a:headEnd/>
            <a:tailEnd/>
          </a:ln>
        </p:spPr>
        <p:txBody>
          <a:bodyPr>
            <a:spAutoFit/>
          </a:bodyPr>
          <a:lstStyle/>
          <a:p>
            <a:r>
              <a:rPr lang="en-US" sz="2400">
                <a:solidFill>
                  <a:schemeClr val="tx1"/>
                </a:solidFill>
              </a:rPr>
              <a:t>Bar Harbor Fm.</a:t>
            </a:r>
          </a:p>
        </p:txBody>
      </p:sp>
      <p:cxnSp>
        <p:nvCxnSpPr>
          <p:cNvPr id="169989" name="Straight Arrow Connector 7"/>
          <p:cNvCxnSpPr>
            <a:cxnSpLocks noChangeShapeType="1"/>
          </p:cNvCxnSpPr>
          <p:nvPr/>
        </p:nvCxnSpPr>
        <p:spPr bwMode="auto">
          <a:xfrm flipV="1">
            <a:off x="2578100" y="1993900"/>
            <a:ext cx="2895600" cy="1231900"/>
          </a:xfrm>
          <a:prstGeom prst="straightConnector1">
            <a:avLst/>
          </a:prstGeom>
          <a:noFill/>
          <a:ln w="38100" algn="ctr">
            <a:solidFill>
              <a:srgbClr val="FF0000"/>
            </a:solidFill>
            <a:round/>
            <a:headEnd/>
            <a:tailEnd type="arrow" w="med" len="med"/>
          </a:ln>
        </p:spPr>
      </p:cxnSp>
      <p:cxnSp>
        <p:nvCxnSpPr>
          <p:cNvPr id="169990" name="Straight Arrow Connector 8"/>
          <p:cNvCxnSpPr>
            <a:cxnSpLocks noChangeShapeType="1"/>
          </p:cNvCxnSpPr>
          <p:nvPr/>
        </p:nvCxnSpPr>
        <p:spPr bwMode="auto">
          <a:xfrm rot="5400000" flipH="1" flipV="1">
            <a:off x="2095500" y="1168400"/>
            <a:ext cx="2540000" cy="1549400"/>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logic map A Cranberry.jpg"/>
          <p:cNvPicPr>
            <a:picLocks noChangeAspect="1"/>
          </p:cNvPicPr>
          <p:nvPr/>
        </p:nvPicPr>
        <p:blipFill>
          <a:blip r:embed="rId3" cstate="print"/>
          <a:stretch>
            <a:fillRect/>
          </a:stretch>
        </p:blipFill>
        <p:spPr>
          <a:xfrm>
            <a:off x="0" y="-228600"/>
            <a:ext cx="9146611" cy="7379208"/>
          </a:xfrm>
          <a:prstGeom prst="rect">
            <a:avLst/>
          </a:prstGeom>
        </p:spPr>
      </p:pic>
      <p:pic>
        <p:nvPicPr>
          <p:cNvPr id="517122" name="Picture 2" descr="http://www.maine.gov/doc/nrimc/mgs/explore/bedrock/acadia/images/acadia-15b.jpg"/>
          <p:cNvPicPr>
            <a:picLocks noChangeAspect="1" noChangeArrowheads="1"/>
          </p:cNvPicPr>
          <p:nvPr/>
        </p:nvPicPr>
        <p:blipFill>
          <a:blip r:embed="rId4"/>
          <a:srcRect/>
          <a:stretch>
            <a:fillRect/>
          </a:stretch>
        </p:blipFill>
        <p:spPr bwMode="auto">
          <a:xfrm>
            <a:off x="0" y="2224088"/>
            <a:ext cx="6657975" cy="2409825"/>
          </a:xfrm>
          <a:prstGeom prst="rect">
            <a:avLst/>
          </a:prstGeom>
          <a:noFill/>
          <a:effectLst>
            <a:outerShdw blurRad="50800" dist="76200" dir="2700000" algn="tl" rotWithShape="0">
              <a:prstClr val="black">
                <a:alpha val="40000"/>
              </a:prstClr>
            </a:outerShdw>
          </a:effectLst>
        </p:spPr>
      </p:pic>
      <p:sp>
        <p:nvSpPr>
          <p:cNvPr id="5" name="TextBox 2"/>
          <p:cNvSpPr txBox="1">
            <a:spLocks noChangeArrowheads="1"/>
          </p:cNvSpPr>
          <p:nvPr/>
        </p:nvSpPr>
        <p:spPr bwMode="auto">
          <a:xfrm>
            <a:off x="63500" y="3771900"/>
            <a:ext cx="2217738" cy="830263"/>
          </a:xfrm>
          <a:prstGeom prst="rect">
            <a:avLst/>
          </a:prstGeom>
          <a:noFill/>
          <a:ln w="9525">
            <a:noFill/>
            <a:miter lim="800000"/>
            <a:headEnd/>
            <a:tailEnd/>
          </a:ln>
        </p:spPr>
        <p:txBody>
          <a:bodyPr>
            <a:spAutoFit/>
          </a:bodyPr>
          <a:lstStyle/>
          <a:p>
            <a:pPr algn="l">
              <a:defRPr/>
            </a:pPr>
            <a:r>
              <a:rPr lang="en-US" sz="2400" dirty="0">
                <a:solidFill>
                  <a:schemeClr val="tx1"/>
                </a:solidFill>
                <a:effectLst>
                  <a:outerShdw blurRad="38100" dist="38100" dir="2700000" algn="tl">
                    <a:srgbClr val="000000">
                      <a:alpha val="43137"/>
                    </a:srgbClr>
                  </a:outerShdw>
                </a:effectLst>
              </a:rPr>
              <a:t>Cranberry Island Series</a:t>
            </a:r>
          </a:p>
        </p:txBody>
      </p:sp>
      <p:cxnSp>
        <p:nvCxnSpPr>
          <p:cNvPr id="171013" name="Straight Arrow Connector 7"/>
          <p:cNvCxnSpPr>
            <a:cxnSpLocks noChangeShapeType="1"/>
          </p:cNvCxnSpPr>
          <p:nvPr/>
        </p:nvCxnSpPr>
        <p:spPr bwMode="auto">
          <a:xfrm rot="16200000" flipH="1">
            <a:off x="1663133" y="4199505"/>
            <a:ext cx="2815318" cy="759958"/>
          </a:xfrm>
          <a:prstGeom prst="straightConnector1">
            <a:avLst/>
          </a:prstGeom>
          <a:noFill/>
          <a:ln w="38100" algn="ctr">
            <a:solidFill>
              <a:srgbClr val="FF0000"/>
            </a:solidFill>
            <a:round/>
            <a:headEnd/>
            <a:tailEnd type="arrow" w="med" len="med"/>
          </a:ln>
        </p:spPr>
      </p:cxnSp>
      <p:cxnSp>
        <p:nvCxnSpPr>
          <p:cNvPr id="171014" name="Straight Arrow Connector 8"/>
          <p:cNvCxnSpPr>
            <a:cxnSpLocks noChangeShapeType="1"/>
          </p:cNvCxnSpPr>
          <p:nvPr/>
        </p:nvCxnSpPr>
        <p:spPr bwMode="auto">
          <a:xfrm rot="16200000" flipH="1">
            <a:off x="1388836" y="4110264"/>
            <a:ext cx="2331811" cy="594631"/>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ologic map A Cranberry.jpg"/>
          <p:cNvPicPr>
            <a:picLocks noChangeAspect="1"/>
          </p:cNvPicPr>
          <p:nvPr/>
        </p:nvPicPr>
        <p:blipFill>
          <a:blip r:embed="rId3" cstate="print"/>
          <a:stretch>
            <a:fillRect/>
          </a:stretch>
        </p:blipFill>
        <p:spPr>
          <a:xfrm>
            <a:off x="0" y="-228600"/>
            <a:ext cx="9146611" cy="7379208"/>
          </a:xfrm>
          <a:prstGeom prst="rect">
            <a:avLst/>
          </a:prstGeom>
        </p:spPr>
      </p:pic>
      <p:pic>
        <p:nvPicPr>
          <p:cNvPr id="159747" name="Picture 4" descr="http://www.maine.gov/doc/nrimc/mgs/explore/bedrock/acadia/images/acadia-5.jpg"/>
          <p:cNvPicPr>
            <a:picLocks noChangeAspect="1" noChangeArrowheads="1"/>
          </p:cNvPicPr>
          <p:nvPr/>
        </p:nvPicPr>
        <p:blipFill>
          <a:blip r:embed="rId4"/>
          <a:srcRect/>
          <a:stretch>
            <a:fillRect/>
          </a:stretch>
        </p:blipFill>
        <p:spPr bwMode="auto">
          <a:xfrm>
            <a:off x="2692400" y="228600"/>
            <a:ext cx="5605462" cy="4308199"/>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cxnSp>
        <p:nvCxnSpPr>
          <p:cNvPr id="172036" name="Straight Arrow Connector 3"/>
          <p:cNvCxnSpPr>
            <a:cxnSpLocks noChangeShapeType="1"/>
          </p:cNvCxnSpPr>
          <p:nvPr/>
        </p:nvCxnSpPr>
        <p:spPr bwMode="auto">
          <a:xfrm rot="5400000">
            <a:off x="2756808" y="4478564"/>
            <a:ext cx="2039257" cy="1108529"/>
          </a:xfrm>
          <a:prstGeom prst="straightConnector1">
            <a:avLst/>
          </a:prstGeom>
          <a:noFill/>
          <a:ln w="38100" algn="ctr">
            <a:solidFill>
              <a:srgbClr val="FF0000"/>
            </a:solidFill>
            <a:round/>
            <a:headEnd/>
            <a:tailEnd type="arrow" w="med" len="med"/>
          </a:ln>
        </p:spPr>
      </p:cxnSp>
      <p:sp>
        <p:nvSpPr>
          <p:cNvPr id="8" name="TextBox 2"/>
          <p:cNvSpPr txBox="1">
            <a:spLocks noChangeArrowheads="1"/>
          </p:cNvSpPr>
          <p:nvPr/>
        </p:nvSpPr>
        <p:spPr bwMode="auto">
          <a:xfrm>
            <a:off x="4191000" y="3784600"/>
            <a:ext cx="4064000" cy="461963"/>
          </a:xfrm>
          <a:prstGeom prst="rect">
            <a:avLst/>
          </a:prstGeom>
          <a:noFill/>
          <a:ln w="9525">
            <a:noFill/>
            <a:miter lim="800000"/>
            <a:headEnd/>
            <a:tailEnd/>
          </a:ln>
        </p:spPr>
        <p:txBody>
          <a:bodyPr>
            <a:spAutoFit/>
          </a:bodyPr>
          <a:lstStyle/>
          <a:p>
            <a:pPr>
              <a:defRPr/>
            </a:pPr>
            <a:r>
              <a:rPr lang="en-US" sz="2400" dirty="0">
                <a:effectLst>
                  <a:outerShdw blurRad="38100" dist="38100" dir="2700000" algn="tl">
                    <a:srgbClr val="000000">
                      <a:alpha val="43137"/>
                    </a:srgbClr>
                  </a:outerShdw>
                </a:effectLst>
              </a:rPr>
              <a:t>Cranberry Island Series</a:t>
            </a:r>
          </a:p>
        </p:txBody>
      </p:sp>
      <p:cxnSp>
        <p:nvCxnSpPr>
          <p:cNvPr id="172038" name="Straight Arrow Connector 11"/>
          <p:cNvCxnSpPr>
            <a:cxnSpLocks noChangeShapeType="1"/>
          </p:cNvCxnSpPr>
          <p:nvPr/>
        </p:nvCxnSpPr>
        <p:spPr bwMode="auto">
          <a:xfrm rot="5400000">
            <a:off x="2786971" y="4049939"/>
            <a:ext cx="1599519" cy="1491117"/>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geologic map C.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46434" name="Picture 2" descr="silstrat"/>
          <p:cNvPicPr>
            <a:picLocks noChangeAspect="1" noChangeArrowheads="1"/>
          </p:cNvPicPr>
          <p:nvPr/>
        </p:nvPicPr>
        <p:blipFill>
          <a:blip r:embed="rId3"/>
          <a:srcRect/>
          <a:stretch>
            <a:fillRect/>
          </a:stretch>
        </p:blipFill>
        <p:spPr bwMode="auto">
          <a:xfrm>
            <a:off x="152400" y="1245394"/>
            <a:ext cx="6477000" cy="4344988"/>
          </a:xfrm>
          <a:prstGeom prst="rect">
            <a:avLst/>
          </a:prstGeom>
          <a:noFill/>
          <a:ln w="9525">
            <a:noFill/>
            <a:miter lim="800000"/>
            <a:headEnd/>
            <a:tailEnd/>
          </a:ln>
          <a:effectLst>
            <a:outerShdw blurRad="50800" dist="76200" dir="2700000" algn="tl" rotWithShape="0">
              <a:prstClr val="black">
                <a:alpha val="40000"/>
              </a:prstClr>
            </a:outerShdw>
          </a:effectLst>
        </p:spPr>
      </p:pic>
      <p:sp>
        <p:nvSpPr>
          <p:cNvPr id="146435" name="Text Box 3"/>
          <p:cNvSpPr txBox="1">
            <a:spLocks noChangeArrowheads="1"/>
          </p:cNvSpPr>
          <p:nvPr/>
        </p:nvSpPr>
        <p:spPr bwMode="auto">
          <a:xfrm>
            <a:off x="6574970" y="2616994"/>
            <a:ext cx="2667000" cy="830997"/>
          </a:xfrm>
          <a:prstGeom prst="rect">
            <a:avLst/>
          </a:prstGeom>
          <a:noFill/>
          <a:ln w="19050">
            <a:noFill/>
            <a:miter lim="800000"/>
            <a:headEnd/>
            <a:tailEnd/>
          </a:ln>
        </p:spPr>
        <p:txBody>
          <a:bodyPr>
            <a:spAutoFit/>
          </a:bodyPr>
          <a:lstStyle/>
          <a:p>
            <a:pPr>
              <a:spcBef>
                <a:spcPct val="50000"/>
              </a:spcBef>
            </a:pPr>
            <a:r>
              <a:rPr lang="en-US" sz="2400" dirty="0">
                <a:solidFill>
                  <a:srgbClr val="FF0000"/>
                </a:solidFill>
                <a:effectLst>
                  <a:outerShdw blurRad="38100" dist="38100" dir="2700000" algn="tl">
                    <a:srgbClr val="000000">
                      <a:alpha val="43137"/>
                    </a:srgbClr>
                  </a:outerShdw>
                </a:effectLst>
              </a:rPr>
              <a:t>Mature, thin &amp; discontinuous</a:t>
            </a:r>
          </a:p>
        </p:txBody>
      </p:sp>
      <p:sp>
        <p:nvSpPr>
          <p:cNvPr id="146436" name="AutoShape 4"/>
          <p:cNvSpPr>
            <a:spLocks/>
          </p:cNvSpPr>
          <p:nvPr/>
        </p:nvSpPr>
        <p:spPr bwMode="auto">
          <a:xfrm>
            <a:off x="6324600" y="1833222"/>
            <a:ext cx="381000" cy="2514600"/>
          </a:xfrm>
          <a:prstGeom prst="rightBrace">
            <a:avLst>
              <a:gd name="adj1" fmla="val 55000"/>
              <a:gd name="adj2" fmla="val 49431"/>
            </a:avLst>
          </a:prstGeom>
          <a:noFill/>
          <a:ln w="381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geologic map C.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pic>
        <p:nvPicPr>
          <p:cNvPr id="173063" name="Picture 7" descr="http://3dparks.wr.usgs.gov/2005/lakemead/images/volcanic.gif"/>
          <p:cNvPicPr>
            <a:picLocks noChangeAspect="1" noChangeArrowheads="1"/>
          </p:cNvPicPr>
          <p:nvPr/>
        </p:nvPicPr>
        <p:blipFill>
          <a:blip r:embed="rId4"/>
          <a:srcRect/>
          <a:stretch>
            <a:fillRect/>
          </a:stretch>
        </p:blipFill>
        <p:spPr bwMode="auto">
          <a:xfrm>
            <a:off x="2416629" y="2563132"/>
            <a:ext cx="4876800" cy="2743200"/>
          </a:xfrm>
          <a:prstGeom prst="rect">
            <a:avLst/>
          </a:prstGeom>
          <a:noFill/>
          <a:effectLst>
            <a:outerShdw blurRad="50800" dist="76200" dir="2700000" algn="tl" rotWithShape="0">
              <a:prstClr val="black">
                <a:alpha val="40000"/>
              </a:prstClr>
            </a:outerShdw>
          </a:effectLst>
        </p:spPr>
      </p:pic>
      <p:cxnSp>
        <p:nvCxnSpPr>
          <p:cNvPr id="173060" name="Straight Arrow Connector 3"/>
          <p:cNvCxnSpPr>
            <a:cxnSpLocks noChangeShapeType="1"/>
          </p:cNvCxnSpPr>
          <p:nvPr/>
        </p:nvCxnSpPr>
        <p:spPr bwMode="auto">
          <a:xfrm rot="10800000" flipV="1">
            <a:off x="1825626" y="4419599"/>
            <a:ext cx="2733675" cy="746125"/>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173061" name="Straight Arrow Connector 5"/>
          <p:cNvCxnSpPr>
            <a:cxnSpLocks noChangeShapeType="1"/>
          </p:cNvCxnSpPr>
          <p:nvPr/>
        </p:nvCxnSpPr>
        <p:spPr bwMode="auto">
          <a:xfrm rot="10800000">
            <a:off x="2641601" y="1855789"/>
            <a:ext cx="3247571" cy="2008641"/>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c map southwest harbor.jpg"/>
          <p:cNvPicPr>
            <a:picLocks noChangeAspect="1"/>
          </p:cNvPicPr>
          <p:nvPr/>
        </p:nvPicPr>
        <p:blipFill>
          <a:blip r:embed="rId3" cstate="print"/>
          <a:stretch>
            <a:fillRect/>
          </a:stretch>
        </p:blipFill>
        <p:spPr>
          <a:xfrm>
            <a:off x="0" y="-228600"/>
            <a:ext cx="9146611" cy="7379208"/>
          </a:xfrm>
          <a:prstGeom prst="rect">
            <a:avLst/>
          </a:prstGeom>
        </p:spPr>
      </p:pic>
      <p:pic>
        <p:nvPicPr>
          <p:cNvPr id="3" name="Picture 2" descr="Granite of Southwest Harbor.jpg"/>
          <p:cNvPicPr>
            <a:picLocks noChangeAspect="1"/>
          </p:cNvPicPr>
          <p:nvPr/>
        </p:nvPicPr>
        <p:blipFill>
          <a:blip r:embed="rId4"/>
          <a:stretch>
            <a:fillRect/>
          </a:stretch>
        </p:blipFill>
        <p:spPr>
          <a:xfrm>
            <a:off x="2875643" y="206828"/>
            <a:ext cx="5805713" cy="4354285"/>
          </a:xfrm>
          <a:prstGeom prst="rect">
            <a:avLst/>
          </a:prstGeom>
          <a:effectLst>
            <a:outerShdw blurRad="50800" dist="76200" dir="2700000" algn="tl" rotWithShape="0">
              <a:prstClr val="black">
                <a:alpha val="40000"/>
              </a:prstClr>
            </a:outerShdw>
          </a:effectLst>
          <a:scene3d>
            <a:camera prst="orthographicFront"/>
            <a:lightRig rig="threePt" dir="t"/>
          </a:scene3d>
          <a:sp3d>
            <a:bevelT/>
          </a:sp3d>
        </p:spPr>
      </p:pic>
      <p:sp>
        <p:nvSpPr>
          <p:cNvPr id="4" name="TextBox 3"/>
          <p:cNvSpPr txBox="1"/>
          <p:nvPr/>
        </p:nvSpPr>
        <p:spPr>
          <a:xfrm>
            <a:off x="2906484" y="250371"/>
            <a:ext cx="5758543"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Granite of Southwest Harbor</a:t>
            </a:r>
            <a:endParaRPr lang="en-US" dirty="0">
              <a:effectLst>
                <a:outerShdw blurRad="38100" dist="38100" dir="2700000" algn="tl">
                  <a:srgbClr val="000000">
                    <a:alpha val="43137"/>
                  </a:srgbClr>
                </a:outerShdw>
              </a:effectLst>
            </a:endParaRPr>
          </a:p>
        </p:txBody>
      </p:sp>
      <p:cxnSp>
        <p:nvCxnSpPr>
          <p:cNvPr id="5" name="Straight Arrow Connector 3"/>
          <p:cNvCxnSpPr>
            <a:cxnSpLocks noChangeShapeType="1"/>
          </p:cNvCxnSpPr>
          <p:nvPr/>
        </p:nvCxnSpPr>
        <p:spPr bwMode="auto">
          <a:xfrm rot="5400000">
            <a:off x="2639786" y="4109357"/>
            <a:ext cx="892628" cy="881742"/>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geologic map D.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geologic map D.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174086" name="Picture 6" descr="http://farm3.static.flickr.com/2194/2509819603_13e661c0bd_o.jpg"/>
          <p:cNvPicPr>
            <a:picLocks noChangeAspect="1" noChangeArrowheads="1"/>
          </p:cNvPicPr>
          <p:nvPr/>
        </p:nvPicPr>
        <p:blipFill>
          <a:blip r:embed="rId4"/>
          <a:srcRect/>
          <a:stretch>
            <a:fillRect/>
          </a:stretch>
        </p:blipFill>
        <p:spPr bwMode="auto">
          <a:xfrm>
            <a:off x="5975713" y="1161416"/>
            <a:ext cx="3015887" cy="4535167"/>
          </a:xfrm>
          <a:prstGeom prst="rect">
            <a:avLst/>
          </a:prstGeom>
          <a:noFill/>
          <a:effectLst>
            <a:outerShdw blurRad="50800" dist="76200" dir="2700000" algn="tl" rotWithShape="0">
              <a:prstClr val="black">
                <a:alpha val="40000"/>
              </a:prstClr>
            </a:outerShdw>
          </a:effectLst>
          <a:scene3d>
            <a:camera prst="orthographicFront"/>
            <a:lightRig rig="threePt" dir="t"/>
          </a:scene3d>
          <a:sp3d>
            <a:bevelT/>
          </a:sp3d>
        </p:spPr>
      </p:pic>
      <p:cxnSp>
        <p:nvCxnSpPr>
          <p:cNvPr id="4" name="Straight Arrow Connector 3"/>
          <p:cNvCxnSpPr>
            <a:cxnSpLocks noChangeShapeType="1"/>
          </p:cNvCxnSpPr>
          <p:nvPr/>
        </p:nvCxnSpPr>
        <p:spPr bwMode="auto">
          <a:xfrm rot="10800000">
            <a:off x="5029200" y="2946400"/>
            <a:ext cx="1346200" cy="4826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
        <p:nvSpPr>
          <p:cNvPr id="12" name="TextBox 11"/>
          <p:cNvSpPr txBox="1"/>
          <p:nvPr/>
        </p:nvSpPr>
        <p:spPr>
          <a:xfrm>
            <a:off x="5829300" y="1130300"/>
            <a:ext cx="3314700" cy="830997"/>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Granite of Cadillac Mountain</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geologic map D.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6" name="Picture 1" descr="Shatter Zone 1.jpg"/>
          <p:cNvPicPr>
            <a:picLocks noChangeAspect="1"/>
          </p:cNvPicPr>
          <p:nvPr/>
        </p:nvPicPr>
        <p:blipFill>
          <a:blip r:embed="rId4"/>
          <a:srcRect/>
          <a:stretch>
            <a:fillRect/>
          </a:stretch>
        </p:blipFill>
        <p:spPr bwMode="auto">
          <a:xfrm>
            <a:off x="4754880" y="3566160"/>
            <a:ext cx="4023360" cy="3017520"/>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geologic map D.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4" name="Picture 1" descr="Shatter Zone2.jpg"/>
          <p:cNvPicPr>
            <a:picLocks noChangeAspect="1"/>
          </p:cNvPicPr>
          <p:nvPr/>
        </p:nvPicPr>
        <p:blipFill>
          <a:blip r:embed="rId4"/>
          <a:srcRect/>
          <a:stretch>
            <a:fillRect/>
          </a:stretch>
        </p:blipFill>
        <p:spPr bwMode="auto">
          <a:xfrm>
            <a:off x="4754880" y="3566160"/>
            <a:ext cx="4023360" cy="3017520"/>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geologic map D.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6" name="Picture 3"/>
          <p:cNvPicPr>
            <a:picLocks noChangeAspect="1" noChangeArrowheads="1"/>
          </p:cNvPicPr>
          <p:nvPr/>
        </p:nvPicPr>
        <p:blipFill>
          <a:blip r:embed="rId4"/>
          <a:srcRect/>
          <a:stretch>
            <a:fillRect/>
          </a:stretch>
        </p:blipFill>
        <p:spPr bwMode="auto">
          <a:xfrm>
            <a:off x="4260850" y="4798786"/>
            <a:ext cx="4883150" cy="1674222"/>
          </a:xfrm>
          <a:prstGeom prst="rect">
            <a:avLst/>
          </a:prstGeom>
          <a:noFill/>
          <a:ln w="38100" cap="flat" cmpd="sng">
            <a:noFill/>
            <a:prstDash val="solid"/>
            <a:miter lim="800000"/>
            <a:headEnd type="none" w="med" len="med"/>
            <a:tailEnd type="none" w="med" len="med"/>
          </a:ln>
          <a:effectLst>
            <a:outerShdw blurRad="50800" dist="762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geologic map E.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3" name="Picture 3"/>
          <p:cNvPicPr>
            <a:picLocks noChangeAspect="1" noChangeArrowheads="1"/>
          </p:cNvPicPr>
          <p:nvPr/>
        </p:nvPicPr>
        <p:blipFill>
          <a:blip r:embed="rId4"/>
          <a:srcRect/>
          <a:stretch>
            <a:fillRect/>
          </a:stretch>
        </p:blipFill>
        <p:spPr bwMode="auto">
          <a:xfrm>
            <a:off x="4260850" y="4798786"/>
            <a:ext cx="4883150" cy="1674222"/>
          </a:xfrm>
          <a:prstGeom prst="rect">
            <a:avLst/>
          </a:prstGeom>
          <a:noFill/>
          <a:ln w="38100" cap="flat" cmpd="sng">
            <a:noFill/>
            <a:prstDash val="solid"/>
            <a:miter lim="800000"/>
            <a:headEnd type="none" w="med" len="med"/>
            <a:tailEnd type="none" w="med" len="med"/>
          </a:ln>
          <a:effectLst>
            <a:outerShdw blurRad="50800" dist="76200" dir="2700000" algn="tl" rotWithShape="0">
              <a:prstClr val="black">
                <a:alpha val="40000"/>
              </a:prstClr>
            </a:outerShdw>
          </a:effectLst>
          <a:scene3d>
            <a:camera prst="orthographicFront"/>
            <a:lightRig rig="threePt" dir="t"/>
          </a:scene3d>
          <a:sp3d>
            <a:bevelT/>
          </a:sp3d>
        </p:spPr>
      </p:pic>
      <p:cxnSp>
        <p:nvCxnSpPr>
          <p:cNvPr id="4" name="Straight Arrow Connector 3"/>
          <p:cNvCxnSpPr>
            <a:cxnSpLocks noChangeShapeType="1"/>
          </p:cNvCxnSpPr>
          <p:nvPr/>
        </p:nvCxnSpPr>
        <p:spPr bwMode="auto">
          <a:xfrm rot="10800000">
            <a:off x="2882900" y="4597400"/>
            <a:ext cx="2247900" cy="8763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7" name="Straight Arrow Connector 6"/>
          <p:cNvCxnSpPr>
            <a:cxnSpLocks noChangeShapeType="1"/>
          </p:cNvCxnSpPr>
          <p:nvPr/>
        </p:nvCxnSpPr>
        <p:spPr bwMode="auto">
          <a:xfrm rot="16200000" flipV="1">
            <a:off x="5851525" y="2955925"/>
            <a:ext cx="2508250" cy="23749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
        <p:nvSpPr>
          <p:cNvPr id="10" name="TextBox 9"/>
          <p:cNvSpPr txBox="1"/>
          <p:nvPr/>
        </p:nvSpPr>
        <p:spPr>
          <a:xfrm>
            <a:off x="1866900" y="2743200"/>
            <a:ext cx="3619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Shatter Zone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geologic map E.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8" name="Picture 2" descr="Acadia 13NPS"/>
          <p:cNvPicPr>
            <a:picLocks noChangeAspect="1" noChangeArrowheads="1"/>
          </p:cNvPicPr>
          <p:nvPr/>
        </p:nvPicPr>
        <p:blipFill>
          <a:blip r:embed="rId4"/>
          <a:srcRect/>
          <a:stretch>
            <a:fillRect/>
          </a:stretch>
        </p:blipFill>
        <p:spPr bwMode="auto">
          <a:xfrm>
            <a:off x="4559300" y="3619500"/>
            <a:ext cx="4470828" cy="2946400"/>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9" name="TextBox 8"/>
          <p:cNvSpPr txBox="1"/>
          <p:nvPr/>
        </p:nvSpPr>
        <p:spPr>
          <a:xfrm>
            <a:off x="1866900" y="2743200"/>
            <a:ext cx="3619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Shatter Zone</a:t>
            </a:r>
            <a:endParaRPr lang="en-US" dirty="0">
              <a:effectLst>
                <a:outerShdw blurRad="38100" dist="38100" dir="2700000" algn="tl">
                  <a:srgbClr val="000000">
                    <a:alpha val="43137"/>
                  </a:srgbClr>
                </a:outerShdw>
              </a:effectLst>
            </a:endParaRPr>
          </a:p>
        </p:txBody>
      </p:sp>
      <p:sp>
        <p:nvSpPr>
          <p:cNvPr id="11" name="TextBox 10"/>
          <p:cNvSpPr txBox="1"/>
          <p:nvPr/>
        </p:nvSpPr>
        <p:spPr>
          <a:xfrm>
            <a:off x="4559300" y="4394200"/>
            <a:ext cx="17272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granite</a:t>
            </a:r>
            <a:endParaRPr lang="en-US" sz="2400" dirty="0">
              <a:effectLst>
                <a:outerShdw blurRad="38100" dist="38100" dir="2700000" algn="tl">
                  <a:srgbClr val="000000">
                    <a:alpha val="43137"/>
                  </a:srgbClr>
                </a:outerShdw>
              </a:effectLst>
            </a:endParaRPr>
          </a:p>
        </p:txBody>
      </p:sp>
      <p:sp>
        <p:nvSpPr>
          <p:cNvPr id="12" name="TextBox 11"/>
          <p:cNvSpPr txBox="1"/>
          <p:nvPr/>
        </p:nvSpPr>
        <p:spPr>
          <a:xfrm>
            <a:off x="5969000" y="5080000"/>
            <a:ext cx="2197100" cy="461665"/>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c</a:t>
            </a:r>
            <a:r>
              <a:rPr lang="en-US" sz="2400" dirty="0" smtClean="0">
                <a:effectLst>
                  <a:outerShdw blurRad="38100" dist="38100" dir="2700000" algn="tl">
                    <a:srgbClr val="000000">
                      <a:alpha val="43137"/>
                    </a:srgbClr>
                  </a:outerShdw>
                </a:effectLst>
              </a:rPr>
              <a:t>ountry rock</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geologic map E.jpg"/>
          <p:cNvPicPr>
            <a:picLocks noChangeAspect="1"/>
          </p:cNvPicPr>
          <p:nvPr/>
        </p:nvPicPr>
        <p:blipFill>
          <a:blip r:embed="rId3"/>
          <a:srcRect/>
          <a:stretch>
            <a:fillRect/>
          </a:stretch>
        </p:blipFill>
        <p:spPr bwMode="auto">
          <a:xfrm>
            <a:off x="0" y="-228600"/>
            <a:ext cx="9147175" cy="7378700"/>
          </a:xfrm>
          <a:prstGeom prst="rect">
            <a:avLst/>
          </a:prstGeom>
          <a:noFill/>
          <a:ln w="9525">
            <a:noFill/>
            <a:miter lim="800000"/>
            <a:headEnd/>
            <a:tailEnd/>
          </a:ln>
        </p:spPr>
      </p:pic>
      <p:pic>
        <p:nvPicPr>
          <p:cNvPr id="7" name="Picture 2" descr="Acadia 11NPS"/>
          <p:cNvPicPr>
            <a:picLocks noChangeAspect="1" noChangeArrowheads="1"/>
          </p:cNvPicPr>
          <p:nvPr/>
        </p:nvPicPr>
        <p:blipFill>
          <a:blip r:embed="rId4"/>
          <a:srcRect/>
          <a:stretch>
            <a:fillRect/>
          </a:stretch>
        </p:blipFill>
        <p:spPr bwMode="auto">
          <a:xfrm>
            <a:off x="4559300" y="3589559"/>
            <a:ext cx="4432300" cy="2992573"/>
          </a:xfrm>
          <a:prstGeom prst="rect">
            <a:avLst/>
          </a:prstGeom>
          <a:noFill/>
          <a:ln w="9525">
            <a:noFill/>
            <a:miter lim="800000"/>
            <a:headEnd/>
            <a:tailEnd/>
          </a:ln>
          <a:effectLst>
            <a:outerShdw blurRad="50800" dist="76200" dir="2700000" algn="tl" rotWithShape="0">
              <a:prstClr val="black">
                <a:alpha val="40000"/>
              </a:prstClr>
            </a:outerShdw>
          </a:effectLst>
          <a:scene3d>
            <a:camera prst="orthographicFront"/>
            <a:lightRig rig="threePt" dir="t"/>
          </a:scene3d>
          <a:sp3d>
            <a:bevelT/>
          </a:sp3d>
        </p:spPr>
      </p:pic>
      <p:sp>
        <p:nvSpPr>
          <p:cNvPr id="9" name="TextBox 8"/>
          <p:cNvSpPr txBox="1"/>
          <p:nvPr/>
        </p:nvSpPr>
        <p:spPr>
          <a:xfrm>
            <a:off x="1866900" y="2743200"/>
            <a:ext cx="36195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The Shatter Zone</a:t>
            </a:r>
            <a:endParaRPr lang="en-US" dirty="0">
              <a:effectLst>
                <a:outerShdw blurRad="38100" dist="38100" dir="2700000" algn="tl">
                  <a:srgbClr val="000000">
                    <a:alpha val="43137"/>
                  </a:srgbClr>
                </a:outerShdw>
              </a:effectLst>
            </a:endParaRPr>
          </a:p>
        </p:txBody>
      </p:sp>
      <p:sp>
        <p:nvSpPr>
          <p:cNvPr id="11" name="TextBox 10"/>
          <p:cNvSpPr txBox="1"/>
          <p:nvPr/>
        </p:nvSpPr>
        <p:spPr>
          <a:xfrm rot="5400000">
            <a:off x="5435601" y="4749800"/>
            <a:ext cx="1727200" cy="461665"/>
          </a:xfrm>
          <a:prstGeom prst="rect">
            <a:avLst/>
          </a:prstGeom>
          <a:noFill/>
        </p:spPr>
        <p:txBody>
          <a:bodyPr wrap="square" rtlCol="0">
            <a:spAutoFit/>
          </a:bodyPr>
          <a:lstStyle/>
          <a:p>
            <a:r>
              <a:rPr lang="en-US" sz="2400" dirty="0" smtClean="0">
                <a:solidFill>
                  <a:schemeClr val="tx1"/>
                </a:solidFill>
              </a:rPr>
              <a:t>quartz</a:t>
            </a:r>
            <a:endParaRPr lang="en-US" sz="2400" dirty="0">
              <a:solidFill>
                <a:schemeClr val="tx1"/>
              </a:solidFill>
            </a:endParaRPr>
          </a:p>
        </p:txBody>
      </p:sp>
      <p:sp>
        <p:nvSpPr>
          <p:cNvPr id="12" name="TextBox 11"/>
          <p:cNvSpPr txBox="1"/>
          <p:nvPr/>
        </p:nvSpPr>
        <p:spPr>
          <a:xfrm rot="3461030">
            <a:off x="6108700" y="4445002"/>
            <a:ext cx="2197100" cy="461665"/>
          </a:xfrm>
          <a:prstGeom prst="rect">
            <a:avLst/>
          </a:prstGeom>
          <a:noFill/>
        </p:spPr>
        <p:txBody>
          <a:bodyPr wrap="square" rtlCol="0">
            <a:spAutoFit/>
          </a:bodyPr>
          <a:lstStyle/>
          <a:p>
            <a:r>
              <a:rPr lang="en-US" sz="2400" dirty="0">
                <a:solidFill>
                  <a:schemeClr val="tx1"/>
                </a:solidFill>
              </a:rPr>
              <a:t>c</a:t>
            </a:r>
            <a:r>
              <a:rPr lang="en-US" sz="2400" dirty="0" smtClean="0">
                <a:solidFill>
                  <a:schemeClr val="tx1"/>
                </a:solidFill>
              </a:rPr>
              <a:t>ountry rock</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srcRect/>
          <a:stretch>
            <a:fillRect/>
          </a:stretch>
        </p:blipFill>
        <p:spPr bwMode="auto">
          <a:xfrm>
            <a:off x="1905000" y="0"/>
            <a:ext cx="55181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geologic map F.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sp>
        <p:nvSpPr>
          <p:cNvPr id="4" name="TextBox 3"/>
          <p:cNvSpPr txBox="1"/>
          <p:nvPr/>
        </p:nvSpPr>
        <p:spPr>
          <a:xfrm>
            <a:off x="1003300" y="2563793"/>
            <a:ext cx="31242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Granite of Somesville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geologic map F.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sp>
        <p:nvSpPr>
          <p:cNvPr id="9" name="TextBox 8"/>
          <p:cNvSpPr txBox="1"/>
          <p:nvPr/>
        </p:nvSpPr>
        <p:spPr>
          <a:xfrm>
            <a:off x="4559300" y="5791200"/>
            <a:ext cx="3149600" cy="400110"/>
          </a:xfrm>
          <a:prstGeom prst="rect">
            <a:avLst/>
          </a:prstGeom>
          <a:noFill/>
        </p:spPr>
        <p:txBody>
          <a:bodyPr wrap="square" rtlCol="0">
            <a:spAutoFit/>
          </a:bodyPr>
          <a:lstStyle/>
          <a:p>
            <a:r>
              <a:rPr lang="en-US" sz="2000" dirty="0" smtClean="0">
                <a:solidFill>
                  <a:schemeClr val="tx1"/>
                </a:solidFill>
              </a:rPr>
              <a:t>Subducted Iapetus</a:t>
            </a:r>
            <a:endParaRPr lang="en-US" sz="2000" dirty="0">
              <a:solidFill>
                <a:schemeClr val="tx1"/>
              </a:solidFill>
            </a:endParaRPr>
          </a:p>
        </p:txBody>
      </p:sp>
      <p:cxnSp>
        <p:nvCxnSpPr>
          <p:cNvPr id="10" name="Straight Arrow Connector 9"/>
          <p:cNvCxnSpPr>
            <a:cxnSpLocks noChangeShapeType="1"/>
          </p:cNvCxnSpPr>
          <p:nvPr/>
        </p:nvCxnSpPr>
        <p:spPr bwMode="auto">
          <a:xfrm rot="10800000">
            <a:off x="3975100" y="5956300"/>
            <a:ext cx="952500" cy="254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pic>
        <p:nvPicPr>
          <p:cNvPr id="16" name="Picture 3"/>
          <p:cNvPicPr>
            <a:picLocks noChangeAspect="1" noChangeArrowheads="1"/>
          </p:cNvPicPr>
          <p:nvPr/>
        </p:nvPicPr>
        <p:blipFill>
          <a:blip r:embed="rId4"/>
          <a:srcRect/>
          <a:stretch>
            <a:fillRect/>
          </a:stretch>
        </p:blipFill>
        <p:spPr bwMode="auto">
          <a:xfrm>
            <a:off x="358899" y="4292600"/>
            <a:ext cx="8400802" cy="2009775"/>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
        <p:nvSpPr>
          <p:cNvPr id="18" name="Text Box 5"/>
          <p:cNvSpPr txBox="1">
            <a:spLocks noChangeArrowheads="1"/>
          </p:cNvSpPr>
          <p:nvPr/>
        </p:nvSpPr>
        <p:spPr bwMode="auto">
          <a:xfrm>
            <a:off x="6226630" y="4344306"/>
            <a:ext cx="2971800" cy="707886"/>
          </a:xfrm>
          <a:prstGeom prst="rect">
            <a:avLst/>
          </a:prstGeom>
          <a:noFill/>
          <a:ln w="19050">
            <a:noFill/>
            <a:miter lim="800000"/>
            <a:headEnd/>
            <a:tailEnd/>
          </a:ln>
        </p:spPr>
        <p:txBody>
          <a:bodyPr wrap="square">
            <a:spAutoFit/>
          </a:bodyPr>
          <a:lstStyle/>
          <a:p>
            <a:pPr>
              <a:spcBef>
                <a:spcPct val="50000"/>
              </a:spcBef>
            </a:pPr>
            <a:r>
              <a:rPr lang="en-US" sz="2000" dirty="0">
                <a:solidFill>
                  <a:schemeClr val="tx1"/>
                </a:solidFill>
              </a:rPr>
              <a:t>Approaching </a:t>
            </a:r>
            <a:r>
              <a:rPr lang="en-US" sz="2000" dirty="0" smtClean="0">
                <a:solidFill>
                  <a:schemeClr val="tx1"/>
                </a:solidFill>
              </a:rPr>
              <a:t/>
            </a:r>
            <a:br>
              <a:rPr lang="en-US" sz="2000" dirty="0" smtClean="0">
                <a:solidFill>
                  <a:schemeClr val="tx1"/>
                </a:solidFill>
              </a:rPr>
            </a:br>
            <a:r>
              <a:rPr lang="en-US" sz="2000" dirty="0" smtClean="0">
                <a:solidFill>
                  <a:schemeClr val="tx1"/>
                </a:solidFill>
              </a:rPr>
              <a:t>Acadian </a:t>
            </a:r>
            <a:r>
              <a:rPr lang="en-US" sz="2000" dirty="0">
                <a:solidFill>
                  <a:schemeClr val="tx1"/>
                </a:solidFill>
              </a:rPr>
              <a:t>Orogeny</a:t>
            </a:r>
          </a:p>
        </p:txBody>
      </p:sp>
      <p:sp>
        <p:nvSpPr>
          <p:cNvPr id="24" name="Text Box 5"/>
          <p:cNvSpPr txBox="1">
            <a:spLocks noChangeArrowheads="1"/>
          </p:cNvSpPr>
          <p:nvPr/>
        </p:nvSpPr>
        <p:spPr bwMode="auto">
          <a:xfrm>
            <a:off x="3816350" y="4649106"/>
            <a:ext cx="1485900" cy="400110"/>
          </a:xfrm>
          <a:prstGeom prst="rect">
            <a:avLst/>
          </a:prstGeom>
          <a:noFill/>
          <a:ln w="19050">
            <a:noFill/>
            <a:miter lim="800000"/>
            <a:headEnd/>
            <a:tailEnd/>
          </a:ln>
        </p:spPr>
        <p:txBody>
          <a:bodyPr wrap="square">
            <a:spAutoFit/>
          </a:bodyPr>
          <a:lstStyle/>
          <a:p>
            <a:pPr>
              <a:spcBef>
                <a:spcPct val="50000"/>
              </a:spcBef>
            </a:pPr>
            <a:r>
              <a:rPr lang="en-US" sz="2000" dirty="0" smtClean="0">
                <a:solidFill>
                  <a:schemeClr val="tx1"/>
                </a:solidFill>
              </a:rPr>
              <a:t>Iapetus</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geologic map F.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pic>
        <p:nvPicPr>
          <p:cNvPr id="8" name="Picture 5"/>
          <p:cNvPicPr>
            <a:picLocks noChangeAspect="1" noChangeArrowheads="1"/>
          </p:cNvPicPr>
          <p:nvPr/>
        </p:nvPicPr>
        <p:blipFill>
          <a:blip r:embed="rId4"/>
          <a:srcRect t="1976"/>
          <a:stretch>
            <a:fillRect/>
          </a:stretch>
        </p:blipFill>
        <p:spPr bwMode="auto">
          <a:xfrm>
            <a:off x="342900" y="4319233"/>
            <a:ext cx="8432800" cy="2122841"/>
          </a:xfrm>
          <a:prstGeom prst="rect">
            <a:avLst/>
          </a:prstGeom>
          <a:noFill/>
          <a:ln w="12700">
            <a:solidFill>
              <a:schemeClr val="tx1"/>
            </a:solidFill>
            <a:miter lim="800000"/>
            <a:headEnd/>
            <a:tailEnd/>
          </a:ln>
          <a:effectLst>
            <a:outerShdw blurRad="50800" dist="76200" dir="2700000" algn="tl" rotWithShape="0">
              <a:prstClr val="black">
                <a:alpha val="40000"/>
              </a:prstClr>
            </a:outerShdw>
          </a:effectLst>
        </p:spPr>
      </p:pic>
      <p:sp>
        <p:nvSpPr>
          <p:cNvPr id="9" name="TextBox 8"/>
          <p:cNvSpPr txBox="1"/>
          <p:nvPr/>
        </p:nvSpPr>
        <p:spPr>
          <a:xfrm>
            <a:off x="4559300" y="5791200"/>
            <a:ext cx="3149600" cy="400110"/>
          </a:xfrm>
          <a:prstGeom prst="rect">
            <a:avLst/>
          </a:prstGeom>
          <a:noFill/>
        </p:spPr>
        <p:txBody>
          <a:bodyPr wrap="square" rtlCol="0">
            <a:spAutoFit/>
          </a:bodyPr>
          <a:lstStyle/>
          <a:p>
            <a:r>
              <a:rPr lang="en-US" sz="2000" dirty="0" smtClean="0">
                <a:solidFill>
                  <a:schemeClr val="tx1"/>
                </a:solidFill>
              </a:rPr>
              <a:t>Subducted Iapetus</a:t>
            </a:r>
            <a:endParaRPr lang="en-US" sz="2000" dirty="0">
              <a:solidFill>
                <a:schemeClr val="tx1"/>
              </a:solidFill>
            </a:endParaRPr>
          </a:p>
        </p:txBody>
      </p:sp>
      <p:cxnSp>
        <p:nvCxnSpPr>
          <p:cNvPr id="10" name="Straight Arrow Connector 9"/>
          <p:cNvCxnSpPr>
            <a:cxnSpLocks noChangeShapeType="1"/>
          </p:cNvCxnSpPr>
          <p:nvPr/>
        </p:nvCxnSpPr>
        <p:spPr bwMode="auto">
          <a:xfrm rot="10800000">
            <a:off x="3975100" y="5956300"/>
            <a:ext cx="952500" cy="254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
        <p:nvSpPr>
          <p:cNvPr id="13" name="TextBox 12"/>
          <p:cNvSpPr txBox="1"/>
          <p:nvPr/>
        </p:nvSpPr>
        <p:spPr>
          <a:xfrm>
            <a:off x="4203700" y="4445000"/>
            <a:ext cx="3149600" cy="400110"/>
          </a:xfrm>
          <a:prstGeom prst="rect">
            <a:avLst/>
          </a:prstGeom>
          <a:noFill/>
        </p:spPr>
        <p:txBody>
          <a:bodyPr wrap="square" rtlCol="0">
            <a:spAutoFit/>
          </a:bodyPr>
          <a:lstStyle/>
          <a:p>
            <a:r>
              <a:rPr lang="en-US" sz="2000" dirty="0" smtClean="0">
                <a:solidFill>
                  <a:schemeClr val="tx1"/>
                </a:solidFill>
              </a:rPr>
              <a:t>Acadian Orogeny</a:t>
            </a:r>
            <a:endParaRPr lang="en-US" sz="2000" dirty="0">
              <a:solidFill>
                <a:schemeClr val="tx1"/>
              </a:solidFill>
            </a:endParaRPr>
          </a:p>
        </p:txBody>
      </p:sp>
      <p:cxnSp>
        <p:nvCxnSpPr>
          <p:cNvPr id="14" name="Straight Arrow Connector 13"/>
          <p:cNvCxnSpPr>
            <a:cxnSpLocks noChangeShapeType="1"/>
          </p:cNvCxnSpPr>
          <p:nvPr/>
        </p:nvCxnSpPr>
        <p:spPr bwMode="auto">
          <a:xfrm rot="10800000" flipV="1">
            <a:off x="3759200" y="4635500"/>
            <a:ext cx="812800" cy="2159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descr="geologic map F.jpg"/>
          <p:cNvPicPr>
            <a:picLocks noChangeAspect="1"/>
          </p:cNvPicPr>
          <p:nvPr/>
        </p:nvPicPr>
        <p:blipFill>
          <a:blip r:embed="rId3" cstate="print"/>
          <a:srcRect/>
          <a:stretch>
            <a:fillRect/>
          </a:stretch>
        </p:blipFill>
        <p:spPr bwMode="auto">
          <a:xfrm>
            <a:off x="0" y="-228600"/>
            <a:ext cx="9144000" cy="7377113"/>
          </a:xfrm>
          <a:prstGeom prst="rect">
            <a:avLst/>
          </a:prstGeom>
          <a:noFill/>
          <a:ln w="9525">
            <a:noFill/>
            <a:miter lim="800000"/>
            <a:headEnd/>
            <a:tailEnd/>
          </a:ln>
        </p:spPr>
      </p:pic>
      <p:pic>
        <p:nvPicPr>
          <p:cNvPr id="3" name="Picture 4" descr="http://www.maine.gov/doc/nrimc/mgs/explore/bedrock/acadia/images/acadia-15c.jpg"/>
          <p:cNvPicPr>
            <a:picLocks noChangeAspect="1" noChangeArrowheads="1"/>
          </p:cNvPicPr>
          <p:nvPr/>
        </p:nvPicPr>
        <p:blipFill>
          <a:blip r:embed="rId4"/>
          <a:srcRect l="1586" t="3844" r="1934" b="5090"/>
          <a:stretch>
            <a:fillRect/>
          </a:stretch>
        </p:blipFill>
        <p:spPr bwMode="auto">
          <a:xfrm>
            <a:off x="2407920" y="4297680"/>
            <a:ext cx="6423660" cy="2194560"/>
          </a:xfrm>
          <a:prstGeom prst="rect">
            <a:avLst/>
          </a:prstGeom>
          <a:noFill/>
          <a:ln w="12700">
            <a:solidFill>
              <a:schemeClr val="tx1"/>
            </a:solidFill>
          </a:ln>
          <a:effectLst>
            <a:outerShdw blurRad="50800" dist="76200" dir="2700000" algn="tl" rotWithShape="0">
              <a:prstClr val="black">
                <a:alpha val="40000"/>
              </a:prstClr>
            </a:outerShdw>
          </a:effectLst>
        </p:spPr>
      </p:pic>
      <p:cxnSp>
        <p:nvCxnSpPr>
          <p:cNvPr id="4" name="Straight Arrow Connector 3"/>
          <p:cNvCxnSpPr>
            <a:cxnSpLocks noChangeShapeType="1"/>
          </p:cNvCxnSpPr>
          <p:nvPr/>
        </p:nvCxnSpPr>
        <p:spPr bwMode="auto">
          <a:xfrm rot="5400000" flipH="1" flipV="1">
            <a:off x="3375025" y="3971925"/>
            <a:ext cx="2139950" cy="2286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cxnSp>
        <p:nvCxnSpPr>
          <p:cNvPr id="6" name="Straight Arrow Connector 5"/>
          <p:cNvCxnSpPr>
            <a:cxnSpLocks noChangeShapeType="1"/>
          </p:cNvCxnSpPr>
          <p:nvPr/>
        </p:nvCxnSpPr>
        <p:spPr bwMode="auto">
          <a:xfrm rot="16200000" flipV="1">
            <a:off x="2346325" y="3387725"/>
            <a:ext cx="2266950" cy="1371600"/>
          </a:xfrm>
          <a:prstGeom prst="straightConnector1">
            <a:avLst/>
          </a:prstGeom>
          <a:noFill/>
          <a:ln w="38100" algn="ctr">
            <a:solidFill>
              <a:srgbClr val="FF0000"/>
            </a:solidFill>
            <a:round/>
            <a:headEnd/>
            <a:tailEnd type="arrow" w="med"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3"/>
          <p:cNvPicPr>
            <a:picLocks noChangeAspect="1" noChangeArrowheads="1"/>
          </p:cNvPicPr>
          <p:nvPr/>
        </p:nvPicPr>
        <p:blipFill>
          <a:blip r:embed="rId3"/>
          <a:srcRect/>
          <a:stretch>
            <a:fillRect/>
          </a:stretch>
        </p:blipFill>
        <p:spPr bwMode="auto">
          <a:xfrm>
            <a:off x="-560203" y="0"/>
            <a:ext cx="10239005"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http://www.geology.um.maine.edu/geodynamics/AnalogWebsite/UndergradProjects2005/Kearns/416%20images/DSCN117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003800" y="571500"/>
            <a:ext cx="45847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Schoodic Point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http://image63.webshots.com/163/7/2/37/2328702370067449658KeUJTI_fs.jpg"/>
          <p:cNvPicPr>
            <a:picLocks noChangeAspect="1" noChangeArrowheads="1"/>
          </p:cNvPicPr>
          <p:nvPr/>
        </p:nvPicPr>
        <p:blipFill>
          <a:blip r:embed="rId3"/>
          <a:srcRect/>
          <a:stretch>
            <a:fillRect/>
          </a:stretch>
        </p:blipFill>
        <p:spPr bwMode="auto">
          <a:xfrm>
            <a:off x="-12700" y="-2038350"/>
            <a:ext cx="9144000" cy="1371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Picture"/>
          <p:cNvPicPr>
            <a:picLocks noChangeAspect="1" noChangeArrowheads="1"/>
          </p:cNvPicPr>
          <p:nvPr/>
        </p:nvPicPr>
        <p:blipFill>
          <a:blip r:embed="rId3"/>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geology.um.maine.edu/geodynamics/AnalogWebsite/UndergradProjects2005/Kearns/416%20images/DSCN1176.jpg"/>
          <p:cNvPicPr>
            <a:picLocks noChangeAspect="1" noChangeArrowheads="1"/>
          </p:cNvPicPr>
          <p:nvPr/>
        </p:nvPicPr>
        <p:blipFill>
          <a:blip r:embed="rId3"/>
          <a:srcRect/>
          <a:stretch>
            <a:fillRect/>
          </a:stretch>
        </p:blipFill>
        <p:spPr bwMode="auto">
          <a:xfrm>
            <a:off x="1984375" y="0"/>
            <a:ext cx="5149850" cy="6865938"/>
          </a:xfrm>
          <a:prstGeom prst="rect">
            <a:avLst/>
          </a:prstGeom>
          <a:noFill/>
          <a:ln w="9525">
            <a:noFill/>
            <a:miter lim="800000"/>
            <a:headEnd/>
            <a:tailEnd/>
          </a:ln>
        </p:spPr>
      </p:pic>
      <p:sp>
        <p:nvSpPr>
          <p:cNvPr id="3" name="TextBox 2"/>
          <p:cNvSpPr txBox="1"/>
          <p:nvPr/>
        </p:nvSpPr>
        <p:spPr>
          <a:xfrm rot="3581148">
            <a:off x="3914025" y="4241798"/>
            <a:ext cx="3302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Diabase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geology.um.maine.edu/geodynamics/AnalogWebsite/UndergradProjects2005/Kearns/416%20images/DSCN1176.jpg"/>
          <p:cNvPicPr>
            <a:picLocks noChangeAspect="1" noChangeArrowheads="1"/>
          </p:cNvPicPr>
          <p:nvPr/>
        </p:nvPicPr>
        <p:blipFill>
          <a:blip r:embed="rId3"/>
          <a:srcRect/>
          <a:stretch>
            <a:fillRect/>
          </a:stretch>
        </p:blipFill>
        <p:spPr bwMode="auto">
          <a:xfrm>
            <a:off x="1984375" y="0"/>
            <a:ext cx="5149850" cy="6865938"/>
          </a:xfrm>
          <a:prstGeom prst="rect">
            <a:avLst/>
          </a:prstGeom>
          <a:noFill/>
          <a:ln w="9525">
            <a:noFill/>
            <a:miter lim="800000"/>
            <a:headEnd/>
            <a:tailEnd/>
          </a:ln>
        </p:spPr>
      </p:pic>
      <p:sp>
        <p:nvSpPr>
          <p:cNvPr id="4" name="Cloud Callout 3"/>
          <p:cNvSpPr/>
          <p:nvPr/>
        </p:nvSpPr>
        <p:spPr bwMode="auto">
          <a:xfrm>
            <a:off x="279400" y="0"/>
            <a:ext cx="2743200" cy="1409700"/>
          </a:xfrm>
          <a:prstGeom prst="cloudCallout">
            <a:avLst>
              <a:gd name="adj1" fmla="val 65764"/>
              <a:gd name="adj2" fmla="val -28961"/>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Yah, but </a:t>
            </a:r>
            <a:r>
              <a:rPr kumimoji="0" lang="en-US" sz="2000" b="1" u="sng" strike="noStrike" cap="none" normalizeH="0" baseline="0" dirty="0" smtClean="0">
                <a:ln>
                  <a:noFill/>
                </a:ln>
                <a:solidFill>
                  <a:schemeClr val="tx1"/>
                </a:solidFill>
                <a:effectLst/>
                <a:latin typeface="Arial" charset="0"/>
              </a:rPr>
              <a:t>I’m</a:t>
            </a:r>
            <a:r>
              <a:rPr kumimoji="0" lang="en-US" sz="2000" b="1" i="0" u="none" strike="noStrike" cap="none" normalizeH="0" baseline="0" dirty="0" smtClean="0">
                <a:ln>
                  <a:noFill/>
                </a:ln>
                <a:solidFill>
                  <a:schemeClr val="tx1"/>
                </a:solidFill>
                <a:effectLst/>
                <a:latin typeface="Arial" charset="0"/>
              </a:rPr>
              <a:t> to </a:t>
            </a:r>
            <a:r>
              <a:rPr kumimoji="0" lang="en-US" sz="2000" b="1" i="0" strike="noStrike" cap="none" normalizeH="0" baseline="0" dirty="0" smtClean="0">
                <a:ln>
                  <a:noFill/>
                </a:ln>
                <a:solidFill>
                  <a:schemeClr val="tx1"/>
                </a:solidFill>
                <a:effectLst/>
                <a:latin typeface="Arial" charset="0"/>
              </a:rPr>
              <a:t>cool</a:t>
            </a:r>
            <a:r>
              <a:rPr kumimoji="0" lang="en-US" sz="2000" b="1" i="0" u="none" strike="noStrike" cap="none" normalizeH="0" baseline="0" dirty="0" smtClean="0">
                <a:ln>
                  <a:noFill/>
                </a:ln>
                <a:solidFill>
                  <a:schemeClr val="tx1"/>
                </a:solidFill>
                <a:effectLst/>
                <a:latin typeface="Arial" charset="0"/>
              </a:rPr>
              <a:t> to turn around.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8482" name="Text Box 4"/>
          <p:cNvSpPr txBox="1">
            <a:spLocks noChangeArrowheads="1"/>
          </p:cNvSpPr>
          <p:nvPr/>
        </p:nvSpPr>
        <p:spPr bwMode="auto">
          <a:xfrm>
            <a:off x="0" y="533400"/>
            <a:ext cx="9144000" cy="1384300"/>
          </a:xfrm>
          <a:prstGeom prst="rect">
            <a:avLst/>
          </a:prstGeom>
          <a:noFill/>
          <a:ln w="38100">
            <a:noFill/>
            <a:miter lim="800000"/>
            <a:headEnd/>
            <a:tailEnd/>
          </a:ln>
        </p:spPr>
        <p:txBody>
          <a:bodyPr>
            <a:spAutoFit/>
          </a:bodyPr>
          <a:lstStyle/>
          <a:p>
            <a:r>
              <a:rPr lang="en-US">
                <a:solidFill>
                  <a:schemeClr val="tx1"/>
                </a:solidFill>
              </a:rPr>
              <a:t/>
            </a:r>
            <a:br>
              <a:rPr lang="en-US">
                <a:solidFill>
                  <a:schemeClr val="tx1"/>
                </a:solidFill>
              </a:rPr>
            </a:br>
            <a:r>
              <a:rPr lang="en-US">
                <a:solidFill>
                  <a:schemeClr val="tx1"/>
                </a:solidFill>
              </a:rPr>
              <a:t>Orogenic Calm in the Central Appalachian Basin</a:t>
            </a:r>
            <a:br>
              <a:rPr lang="en-US">
                <a:solidFill>
                  <a:schemeClr val="tx1"/>
                </a:solidFill>
              </a:rPr>
            </a:br>
            <a:r>
              <a:rPr lang="en-US">
                <a:solidFill>
                  <a:schemeClr val="tx1"/>
                </a:solidFill>
              </a:rPr>
              <a:t>Silurian and Early Devonian; 435 - 370 mya </a:t>
            </a:r>
          </a:p>
        </p:txBody>
      </p:sp>
      <p:pic>
        <p:nvPicPr>
          <p:cNvPr id="144387" name="Picture 5"/>
          <p:cNvPicPr>
            <a:picLocks noChangeAspect="1" noChangeArrowheads="1"/>
          </p:cNvPicPr>
          <p:nvPr/>
        </p:nvPicPr>
        <p:blipFill>
          <a:blip r:embed="rId3"/>
          <a:srcRect/>
          <a:stretch>
            <a:fillRect/>
          </a:stretch>
        </p:blipFill>
        <p:spPr bwMode="auto">
          <a:xfrm>
            <a:off x="0" y="2108200"/>
            <a:ext cx="9144000" cy="21875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8484" name="Line 7"/>
          <p:cNvSpPr>
            <a:spLocks noChangeShapeType="1"/>
          </p:cNvSpPr>
          <p:nvPr/>
        </p:nvSpPr>
        <p:spPr bwMode="auto">
          <a:xfrm flipH="1" flipV="1">
            <a:off x="6934200" y="3556000"/>
            <a:ext cx="381000" cy="1295400"/>
          </a:xfrm>
          <a:prstGeom prst="line">
            <a:avLst/>
          </a:prstGeom>
          <a:noFill/>
          <a:ln w="38100">
            <a:solidFill>
              <a:srgbClr val="FF0000"/>
            </a:solidFill>
            <a:round/>
            <a:headEnd/>
            <a:tailEnd type="triangle" w="med" len="med"/>
          </a:ln>
        </p:spPr>
        <p:txBody>
          <a:bodyPr/>
          <a:lstStyle/>
          <a:p>
            <a:endParaRPr lang="en-US"/>
          </a:p>
        </p:txBody>
      </p:sp>
      <p:sp>
        <p:nvSpPr>
          <p:cNvPr id="157704" name="Text Box 8"/>
          <p:cNvSpPr txBox="1">
            <a:spLocks noChangeArrowheads="1"/>
          </p:cNvSpPr>
          <p:nvPr/>
        </p:nvSpPr>
        <p:spPr bwMode="auto">
          <a:xfrm>
            <a:off x="5410200" y="4819650"/>
            <a:ext cx="3733800" cy="946150"/>
          </a:xfrm>
          <a:prstGeom prst="rect">
            <a:avLst/>
          </a:prstGeom>
          <a:noFill/>
          <a:ln w="19050">
            <a:noFill/>
            <a:miter lim="800000"/>
            <a:headEnd/>
            <a:tailEnd/>
          </a:ln>
          <a:effectLst/>
        </p:spPr>
        <p:txBody>
          <a:bodyPr>
            <a:spAutoFit/>
          </a:bodyPr>
          <a:lstStyle/>
          <a:p>
            <a:pPr>
              <a:spcBef>
                <a:spcPct val="50000"/>
              </a:spcBef>
              <a:defRPr/>
            </a:pPr>
            <a:r>
              <a:rPr lang="en-US">
                <a:solidFill>
                  <a:srgbClr val="FF0000"/>
                </a:solidFill>
                <a:effectLst>
                  <a:outerShdw blurRad="38100" dist="38100" dir="2700000" algn="tl">
                    <a:srgbClr val="000000"/>
                  </a:outerShdw>
                </a:effectLst>
              </a:rPr>
              <a:t>Approaching Acadian Orogeny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srcRect/>
          <a:stretch>
            <a:fillRect/>
          </a:stretch>
        </p:blipFill>
        <p:spPr bwMode="auto">
          <a:xfrm>
            <a:off x="0" y="4579938"/>
            <a:ext cx="9144000" cy="2278062"/>
          </a:xfrm>
          <a:prstGeom prst="rect">
            <a:avLst/>
          </a:prstGeom>
          <a:noFill/>
          <a:ln w="9525">
            <a:noFill/>
            <a:miter lim="800000"/>
            <a:headEnd/>
            <a:tailEnd/>
          </a:ln>
        </p:spPr>
      </p:pic>
      <p:pic>
        <p:nvPicPr>
          <p:cNvPr id="146435" name="Picture 3"/>
          <p:cNvPicPr>
            <a:picLocks noChangeAspect="1" noChangeArrowheads="1"/>
          </p:cNvPicPr>
          <p:nvPr/>
        </p:nvPicPr>
        <p:blipFill>
          <a:blip r:embed="rId4"/>
          <a:srcRect/>
          <a:stretch>
            <a:fillRect/>
          </a:stretch>
        </p:blipFill>
        <p:spPr bwMode="auto">
          <a:xfrm>
            <a:off x="685800" y="685800"/>
            <a:ext cx="7772400" cy="3190875"/>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6610" name="Picture 2" descr="54"/>
          <p:cNvPicPr>
            <a:picLocks noChangeAspect="1" noChangeArrowheads="1"/>
          </p:cNvPicPr>
          <p:nvPr/>
        </p:nvPicPr>
        <p:blipFill>
          <a:blip r:embed="rId3"/>
          <a:srcRect/>
          <a:stretch>
            <a:fillRect/>
          </a:stretch>
        </p:blipFill>
        <p:spPr bwMode="auto">
          <a:xfrm>
            <a:off x="1143000" y="0"/>
            <a:ext cx="6832600" cy="6858000"/>
          </a:xfrm>
          <a:prstGeom prst="rect">
            <a:avLst/>
          </a:prstGeom>
          <a:noFill/>
          <a:ln w="9525">
            <a:noFill/>
            <a:miter lim="800000"/>
            <a:headEnd/>
            <a:tailEnd/>
          </a:ln>
        </p:spPr>
      </p:pic>
      <p:sp>
        <p:nvSpPr>
          <p:cNvPr id="3" name="TextBox 2"/>
          <p:cNvSpPr txBox="1"/>
          <p:nvPr/>
        </p:nvSpPr>
        <p:spPr>
          <a:xfrm>
            <a:off x="5791200" y="3378200"/>
            <a:ext cx="2743200" cy="954107"/>
          </a:xfrm>
          <a:prstGeom prst="rect">
            <a:avLst/>
          </a:prstGeom>
          <a:noFill/>
        </p:spPr>
        <p:txBody>
          <a:bodyPr wrap="square" rtlCol="0">
            <a:spAutoFit/>
          </a:bodyPr>
          <a:lstStyle/>
          <a:p>
            <a:r>
              <a:rPr lang="en-US" dirty="0" smtClean="0">
                <a:solidFill>
                  <a:schemeClr val="tx1"/>
                </a:solidFill>
              </a:rPr>
              <a:t>Buried Avalon Terrane</a:t>
            </a:r>
            <a:endParaRPr lang="en-US" dirty="0">
              <a:solidFill>
                <a:schemeClr val="tx1"/>
              </a:solidFill>
            </a:endParaRPr>
          </a:p>
        </p:txBody>
      </p:sp>
      <p:sp>
        <p:nvSpPr>
          <p:cNvPr id="4" name="Line 6"/>
          <p:cNvSpPr>
            <a:spLocks noChangeShapeType="1"/>
          </p:cNvSpPr>
          <p:nvPr/>
        </p:nvSpPr>
        <p:spPr bwMode="auto">
          <a:xfrm flipH="1">
            <a:off x="5105400" y="3708400"/>
            <a:ext cx="800100" cy="177798"/>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catskillx"/>
          <p:cNvPicPr>
            <a:picLocks noChangeAspect="1" noChangeArrowheads="1"/>
          </p:cNvPicPr>
          <p:nvPr/>
        </p:nvPicPr>
        <p:blipFill>
          <a:blip r:embed="rId3"/>
          <a:srcRect/>
          <a:stretch>
            <a:fillRect/>
          </a:stretch>
        </p:blipFill>
        <p:spPr bwMode="auto">
          <a:xfrm>
            <a:off x="0" y="2590800"/>
            <a:ext cx="9144000" cy="2566988"/>
          </a:xfrm>
          <a:prstGeom prst="rect">
            <a:avLst/>
          </a:prstGeom>
          <a:noFill/>
          <a:ln w="9525">
            <a:noFill/>
            <a:miter lim="800000"/>
            <a:headEnd/>
            <a:tailEnd/>
          </a:ln>
        </p:spPr>
      </p:pic>
      <p:sp>
        <p:nvSpPr>
          <p:cNvPr id="197635" name="Text Box 4"/>
          <p:cNvSpPr txBox="1">
            <a:spLocks noChangeArrowheads="1"/>
          </p:cNvSpPr>
          <p:nvPr/>
        </p:nvSpPr>
        <p:spPr bwMode="auto">
          <a:xfrm>
            <a:off x="1143000" y="1143000"/>
            <a:ext cx="6934200" cy="519113"/>
          </a:xfrm>
          <a:prstGeom prst="rect">
            <a:avLst/>
          </a:prstGeom>
          <a:noFill/>
          <a:ln w="38100">
            <a:noFill/>
            <a:miter lim="800000"/>
            <a:headEnd/>
            <a:tailEnd/>
          </a:ln>
        </p:spPr>
        <p:txBody>
          <a:bodyPr>
            <a:spAutoFit/>
          </a:bodyPr>
          <a:lstStyle/>
          <a:p>
            <a:pPr>
              <a:spcBef>
                <a:spcPct val="50000"/>
              </a:spcBef>
            </a:pPr>
            <a:r>
              <a:rPr lang="en-US"/>
              <a:t>Yet another foreland basin</a:t>
            </a:r>
          </a:p>
        </p:txBody>
      </p:sp>
      <p:sp>
        <p:nvSpPr>
          <p:cNvPr id="197636" name="Line 6"/>
          <p:cNvSpPr>
            <a:spLocks noChangeShapeType="1"/>
          </p:cNvSpPr>
          <p:nvPr/>
        </p:nvSpPr>
        <p:spPr bwMode="auto">
          <a:xfrm>
            <a:off x="4572000" y="1752600"/>
            <a:ext cx="228600" cy="21336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srcRect/>
          <a:stretch>
            <a:fillRect/>
          </a:stretch>
        </p:blipFill>
        <p:spPr bwMode="auto">
          <a:xfrm>
            <a:off x="1905000" y="0"/>
            <a:ext cx="55181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ldredcont"/>
          <p:cNvPicPr>
            <a:picLocks noChangeAspect="1" noChangeArrowheads="1"/>
          </p:cNvPicPr>
          <p:nvPr/>
        </p:nvPicPr>
        <p:blipFill>
          <a:blip r:embed="rId3"/>
          <a:srcRect/>
          <a:stretch>
            <a:fillRect/>
          </a:stretch>
        </p:blipFill>
        <p:spPr bwMode="auto">
          <a:xfrm>
            <a:off x="0" y="457200"/>
            <a:ext cx="914400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File:Eastern North American Paleogeograpy Middle Devonian.png">
            <a:hlinkClick r:id="rId3"/>
          </p:cNvPr>
          <p:cNvPicPr>
            <a:picLocks noChangeAspect="1" noChangeArrowheads="1"/>
          </p:cNvPicPr>
          <p:nvPr/>
        </p:nvPicPr>
        <p:blipFill>
          <a:blip r:embed="rId4"/>
          <a:srcRect/>
          <a:stretch>
            <a:fillRect/>
          </a:stretch>
        </p:blipFill>
        <p:spPr bwMode="auto">
          <a:xfrm>
            <a:off x="1905000" y="774700"/>
            <a:ext cx="5308600" cy="530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mapcatsenv2"/>
          <p:cNvPicPr>
            <a:picLocks noChangeAspect="1" noChangeArrowheads="1"/>
          </p:cNvPicPr>
          <p:nvPr/>
        </p:nvPicPr>
        <p:blipFill>
          <a:blip r:embed="rId3"/>
          <a:srcRect/>
          <a:stretch>
            <a:fillRect/>
          </a:stretch>
        </p:blipFill>
        <p:spPr bwMode="auto">
          <a:xfrm>
            <a:off x="0" y="228600"/>
            <a:ext cx="9144000" cy="6416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http://csmres.jmu.edu/geollab/vageol/vahist/images/mapcats.gif"/>
          <p:cNvPicPr>
            <a:picLocks noChangeAspect="1" noChangeArrowheads="1"/>
          </p:cNvPicPr>
          <p:nvPr/>
        </p:nvPicPr>
        <p:blipFill>
          <a:blip r:embed="rId3"/>
          <a:srcRect/>
          <a:stretch>
            <a:fillRect/>
          </a:stretch>
        </p:blipFill>
        <p:spPr bwMode="auto">
          <a:xfrm>
            <a:off x="0" y="0"/>
            <a:ext cx="9144000" cy="692930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mappoco"/>
          <p:cNvPicPr>
            <a:picLocks noChangeAspect="1" noChangeArrowheads="1"/>
          </p:cNvPicPr>
          <p:nvPr/>
        </p:nvPicPr>
        <p:blipFill>
          <a:blip r:embed="rId3"/>
          <a:srcRect/>
          <a:stretch>
            <a:fillRect/>
          </a:stretch>
        </p:blipFill>
        <p:spPr bwMode="auto">
          <a:xfrm>
            <a:off x="0" y="0"/>
            <a:ext cx="9144000" cy="6929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9506" name="TextBox 4"/>
          <p:cNvSpPr txBox="1">
            <a:spLocks noChangeArrowheads="1"/>
          </p:cNvSpPr>
          <p:nvPr/>
        </p:nvSpPr>
        <p:spPr bwMode="auto">
          <a:xfrm>
            <a:off x="2089150" y="1676400"/>
            <a:ext cx="4965700" cy="3046413"/>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p:txBody>
      </p:sp>
      <p:sp>
        <p:nvSpPr>
          <p:cNvPr id="149507"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49508"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9509"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49510"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9511"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49512"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srcRect t="13170" b="2623"/>
          <a:stretch>
            <a:fillRect/>
          </a:stretch>
        </p:blipFill>
        <p:spPr bwMode="auto">
          <a:xfrm>
            <a:off x="-530225" y="0"/>
            <a:ext cx="10179050" cy="6858000"/>
          </a:xfrm>
          <a:prstGeom prst="rect">
            <a:avLst/>
          </a:prstGeom>
          <a:noFill/>
          <a:ln w="38100">
            <a:noFill/>
            <a:miter lim="800000"/>
            <a:headEnd/>
            <a:tailEnd/>
          </a:ln>
        </p:spPr>
      </p:pic>
      <p:sp>
        <p:nvSpPr>
          <p:cNvPr id="150531" name="TextBox 2"/>
          <p:cNvSpPr txBox="1">
            <a:spLocks noChangeArrowheads="1"/>
          </p:cNvSpPr>
          <p:nvPr/>
        </p:nvSpPr>
        <p:spPr bwMode="auto">
          <a:xfrm>
            <a:off x="7119938" y="4386263"/>
            <a:ext cx="2176462" cy="954087"/>
          </a:xfrm>
          <a:prstGeom prst="rect">
            <a:avLst/>
          </a:prstGeom>
          <a:noFill/>
          <a:ln w="9525">
            <a:noFill/>
            <a:miter lim="800000"/>
            <a:headEnd/>
            <a:tailEnd/>
          </a:ln>
        </p:spPr>
        <p:txBody>
          <a:bodyPr>
            <a:spAutoFit/>
          </a:bodyPr>
          <a:lstStyle/>
          <a:p>
            <a:r>
              <a:rPr lang="en-US" dirty="0">
                <a:solidFill>
                  <a:schemeClr val="tx1"/>
                </a:solidFill>
              </a:rPr>
              <a:t>Schoodic Peninsula</a:t>
            </a:r>
          </a:p>
        </p:txBody>
      </p:sp>
      <p:sp>
        <p:nvSpPr>
          <p:cNvPr id="150532" name="TextBox 3"/>
          <p:cNvSpPr txBox="1">
            <a:spLocks noChangeArrowheads="1"/>
          </p:cNvSpPr>
          <p:nvPr/>
        </p:nvSpPr>
        <p:spPr bwMode="auto">
          <a:xfrm>
            <a:off x="4778375" y="5051425"/>
            <a:ext cx="2178050" cy="954088"/>
          </a:xfrm>
          <a:prstGeom prst="rect">
            <a:avLst/>
          </a:prstGeom>
          <a:noFill/>
          <a:ln w="9525">
            <a:noFill/>
            <a:miter lim="800000"/>
            <a:headEnd/>
            <a:tailEnd/>
          </a:ln>
        </p:spPr>
        <p:txBody>
          <a:bodyPr>
            <a:spAutoFit/>
          </a:bodyPr>
          <a:lstStyle/>
          <a:p>
            <a:r>
              <a:rPr lang="en-US" dirty="0">
                <a:solidFill>
                  <a:schemeClr val="tx1"/>
                </a:solidFill>
              </a:rPr>
              <a:t>Mt. Desert Island</a:t>
            </a:r>
          </a:p>
        </p:txBody>
      </p:sp>
      <p:cxnSp>
        <p:nvCxnSpPr>
          <p:cNvPr id="150533" name="Straight Arrow Connector 5"/>
          <p:cNvCxnSpPr>
            <a:cxnSpLocks noChangeShapeType="1"/>
          </p:cNvCxnSpPr>
          <p:nvPr/>
        </p:nvCxnSpPr>
        <p:spPr bwMode="auto">
          <a:xfrm rot="10800000">
            <a:off x="6510338" y="3233738"/>
            <a:ext cx="1174750" cy="1143000"/>
          </a:xfrm>
          <a:prstGeom prst="straightConnector1">
            <a:avLst/>
          </a:prstGeom>
          <a:noFill/>
          <a:ln w="38100" algn="ctr">
            <a:solidFill>
              <a:srgbClr val="FF0000"/>
            </a:solidFill>
            <a:round/>
            <a:headEnd/>
            <a:tailEnd type="arrow" w="med" len="med"/>
          </a:ln>
        </p:spPr>
      </p:cxnSp>
      <p:cxnSp>
        <p:nvCxnSpPr>
          <p:cNvPr id="150534" name="Straight Arrow Connector 7"/>
          <p:cNvCxnSpPr>
            <a:cxnSpLocks noChangeShapeType="1"/>
          </p:cNvCxnSpPr>
          <p:nvPr/>
        </p:nvCxnSpPr>
        <p:spPr bwMode="auto">
          <a:xfrm rot="16200000" flipV="1">
            <a:off x="3831431" y="3569494"/>
            <a:ext cx="1643063" cy="1362075"/>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srcRect t="13338" b="2623"/>
          <a:stretch>
            <a:fillRect/>
          </a:stretch>
        </p:blipFill>
        <p:spPr bwMode="auto">
          <a:xfrm>
            <a:off x="-541338" y="0"/>
            <a:ext cx="10201276" cy="6858000"/>
          </a:xfrm>
          <a:prstGeom prst="rect">
            <a:avLst/>
          </a:prstGeom>
          <a:noFill/>
          <a:ln w="38100">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srcRect/>
          <a:stretch>
            <a:fillRect/>
          </a:stretch>
        </p:blipFill>
        <p:spPr bwMode="auto">
          <a:xfrm>
            <a:off x="0" y="4579938"/>
            <a:ext cx="9144000" cy="2278062"/>
          </a:xfrm>
          <a:prstGeom prst="rect">
            <a:avLst/>
          </a:prstGeom>
          <a:noFill/>
          <a:ln w="9525">
            <a:noFill/>
            <a:miter lim="800000"/>
            <a:headEnd/>
            <a:tailEnd/>
          </a:ln>
        </p:spPr>
      </p:pic>
      <p:pic>
        <p:nvPicPr>
          <p:cNvPr id="146435" name="Picture 3"/>
          <p:cNvPicPr>
            <a:picLocks noChangeAspect="1" noChangeArrowheads="1"/>
          </p:cNvPicPr>
          <p:nvPr/>
        </p:nvPicPr>
        <p:blipFill>
          <a:blip r:embed="rId4"/>
          <a:srcRect/>
          <a:stretch>
            <a:fillRect/>
          </a:stretch>
        </p:blipFill>
        <p:spPr bwMode="auto">
          <a:xfrm>
            <a:off x="685800" y="685800"/>
            <a:ext cx="7772400" cy="3190875"/>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9569</TotalTime>
  <Words>2019</Words>
  <Application>Microsoft Office PowerPoint</Application>
  <PresentationFormat>On-screen Show (4:3)</PresentationFormat>
  <Paragraphs>167</Paragraphs>
  <Slides>58</Slides>
  <Notes>58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Appalachians.ppt</dc:title>
  <dc:creator>Gary Jacobson</dc:creator>
  <cp:lastModifiedBy>Gary Jacobson</cp:lastModifiedBy>
  <cp:revision>120</cp:revision>
  <dcterms:created xsi:type="dcterms:W3CDTF">2005-04-25T05:10:45Z</dcterms:created>
  <dcterms:modified xsi:type="dcterms:W3CDTF">2009-02-22T19:29:46Z</dcterms:modified>
</cp:coreProperties>
</file>